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3" r:id="rId1"/>
  </p:sldMasterIdLst>
  <p:notesMasterIdLst>
    <p:notesMasterId r:id="rId48"/>
  </p:notesMasterIdLst>
  <p:sldIdLst>
    <p:sldId id="256" r:id="rId2"/>
    <p:sldId id="326" r:id="rId3"/>
    <p:sldId id="282" r:id="rId4"/>
    <p:sldId id="258" r:id="rId5"/>
    <p:sldId id="259" r:id="rId6"/>
    <p:sldId id="260" r:id="rId7"/>
    <p:sldId id="286" r:id="rId8"/>
    <p:sldId id="262" r:id="rId9"/>
    <p:sldId id="284" r:id="rId10"/>
    <p:sldId id="274" r:id="rId11"/>
    <p:sldId id="273" r:id="rId12"/>
    <p:sldId id="288" r:id="rId13"/>
    <p:sldId id="287" r:id="rId14"/>
    <p:sldId id="301" r:id="rId15"/>
    <p:sldId id="297" r:id="rId16"/>
    <p:sldId id="296" r:id="rId17"/>
    <p:sldId id="295" r:id="rId18"/>
    <p:sldId id="294" r:id="rId19"/>
    <p:sldId id="302" r:id="rId20"/>
    <p:sldId id="303" r:id="rId21"/>
    <p:sldId id="293" r:id="rId22"/>
    <p:sldId id="289" r:id="rId23"/>
    <p:sldId id="290" r:id="rId24"/>
    <p:sldId id="292" r:id="rId25"/>
    <p:sldId id="291" r:id="rId26"/>
    <p:sldId id="304" r:id="rId27"/>
    <p:sldId id="305" r:id="rId28"/>
    <p:sldId id="307" r:id="rId29"/>
    <p:sldId id="306" r:id="rId30"/>
    <p:sldId id="308" r:id="rId31"/>
    <p:sldId id="309" r:id="rId32"/>
    <p:sldId id="310" r:id="rId33"/>
    <p:sldId id="311" r:id="rId34"/>
    <p:sldId id="313" r:id="rId35"/>
    <p:sldId id="312" r:id="rId36"/>
    <p:sldId id="325" r:id="rId37"/>
    <p:sldId id="314" r:id="rId38"/>
    <p:sldId id="315" r:id="rId39"/>
    <p:sldId id="316" r:id="rId40"/>
    <p:sldId id="321" r:id="rId41"/>
    <p:sldId id="318" r:id="rId42"/>
    <p:sldId id="319" r:id="rId43"/>
    <p:sldId id="320" r:id="rId44"/>
    <p:sldId id="323" r:id="rId45"/>
    <p:sldId id="327" r:id="rId46"/>
    <p:sldId id="270"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BABC81-D4F3-4A55-9155-9888464FE720}" v="19" dt="2021-04-23T03:59:15.5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horzBarState="maximized">
    <p:restoredLeft sz="15000" autoAdjust="0"/>
    <p:restoredTop sz="94660"/>
  </p:normalViewPr>
  <p:slideViewPr>
    <p:cSldViewPr snapToGrid="0">
      <p:cViewPr varScale="1">
        <p:scale>
          <a:sx n="74" d="100"/>
          <a:sy n="74" d="100"/>
        </p:scale>
        <p:origin x="96" y="37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BB1857-8D5A-409D-B912-9ADCDC821D6E}"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194F0FB6-5CC0-46AC-BCDF-653F022CD270}">
      <dgm:prSet phldrT="[Text]"/>
      <dgm:spPr/>
      <dgm:t>
        <a:bodyPr/>
        <a:lstStyle/>
        <a:p>
          <a:r>
            <a:rPr lang="en-US" dirty="0"/>
            <a:t>ENTRY</a:t>
          </a:r>
        </a:p>
      </dgm:t>
    </dgm:pt>
    <dgm:pt modelId="{E4AA6AB1-F2DF-4608-9E8B-422A1086D0DF}" type="parTrans" cxnId="{8FE6BFD0-CC77-413E-A720-A87B440CDEC6}">
      <dgm:prSet/>
      <dgm:spPr/>
      <dgm:t>
        <a:bodyPr/>
        <a:lstStyle/>
        <a:p>
          <a:endParaRPr lang="en-US"/>
        </a:p>
      </dgm:t>
    </dgm:pt>
    <dgm:pt modelId="{088A480A-7A8F-4184-A7A0-CDF959054752}" type="sibTrans" cxnId="{8FE6BFD0-CC77-413E-A720-A87B440CDEC6}">
      <dgm:prSet/>
      <dgm:spPr/>
      <dgm:t>
        <a:bodyPr/>
        <a:lstStyle/>
        <a:p>
          <a:endParaRPr lang="en-US" dirty="0"/>
        </a:p>
      </dgm:t>
    </dgm:pt>
    <dgm:pt modelId="{2336D7F2-E316-4F04-B3D5-06C115FFEED4}">
      <dgm:prSet phldrT="[Text]"/>
      <dgm:spPr/>
      <dgm:t>
        <a:bodyPr/>
        <a:lstStyle/>
        <a:p>
          <a:r>
            <a:rPr lang="en-US" dirty="0"/>
            <a:t>1</a:t>
          </a:r>
          <a:r>
            <a:rPr lang="en-US" baseline="30000" dirty="0"/>
            <a:t>st</a:t>
          </a:r>
          <a:r>
            <a:rPr lang="en-US" dirty="0"/>
            <a:t> IR Sensor scanning</a:t>
          </a:r>
        </a:p>
      </dgm:t>
    </dgm:pt>
    <dgm:pt modelId="{3AD4A086-9D2D-4363-A387-E7BA26B06374}" type="parTrans" cxnId="{6CC63E27-941D-47B1-A21C-071B7312017C}">
      <dgm:prSet/>
      <dgm:spPr/>
      <dgm:t>
        <a:bodyPr/>
        <a:lstStyle/>
        <a:p>
          <a:endParaRPr lang="en-US"/>
        </a:p>
      </dgm:t>
    </dgm:pt>
    <dgm:pt modelId="{A62E1D02-BDB0-4469-B4A1-6A548508A248}" type="sibTrans" cxnId="{6CC63E27-941D-47B1-A21C-071B7312017C}">
      <dgm:prSet/>
      <dgm:spPr/>
      <dgm:t>
        <a:bodyPr/>
        <a:lstStyle/>
        <a:p>
          <a:endParaRPr lang="en-US" dirty="0"/>
        </a:p>
      </dgm:t>
    </dgm:pt>
    <dgm:pt modelId="{A31A5050-AA84-491A-8477-2B64E6373BED}">
      <dgm:prSet phldrT="[Text]"/>
      <dgm:spPr/>
      <dgm:t>
        <a:bodyPr/>
        <a:lstStyle/>
        <a:p>
          <a:r>
            <a:rPr lang="en-US" dirty="0"/>
            <a:t>Barrier opens</a:t>
          </a:r>
        </a:p>
      </dgm:t>
    </dgm:pt>
    <dgm:pt modelId="{5737DC8D-62A4-4CB0-B68C-E27620A016E9}" type="parTrans" cxnId="{49FAD4D3-3808-498E-B4B9-710531525D25}">
      <dgm:prSet/>
      <dgm:spPr/>
      <dgm:t>
        <a:bodyPr/>
        <a:lstStyle/>
        <a:p>
          <a:endParaRPr lang="en-US"/>
        </a:p>
      </dgm:t>
    </dgm:pt>
    <dgm:pt modelId="{41B72D7F-CDEE-4407-8415-5609EF14A20D}" type="sibTrans" cxnId="{49FAD4D3-3808-498E-B4B9-710531525D25}">
      <dgm:prSet/>
      <dgm:spPr/>
      <dgm:t>
        <a:bodyPr/>
        <a:lstStyle/>
        <a:p>
          <a:endParaRPr lang="en-US" dirty="0"/>
        </a:p>
      </dgm:t>
    </dgm:pt>
    <dgm:pt modelId="{4B9AAF51-0FE0-4A15-8537-B399219D6AF3}">
      <dgm:prSet phldrT="[Text]"/>
      <dgm:spPr/>
      <dgm:t>
        <a:bodyPr/>
        <a:lstStyle/>
        <a:p>
          <a:r>
            <a:rPr lang="en-US" dirty="0"/>
            <a:t>2</a:t>
          </a:r>
          <a:r>
            <a:rPr lang="en-US" baseline="30000" dirty="0"/>
            <a:t>nd</a:t>
          </a:r>
          <a:r>
            <a:rPr lang="en-US" dirty="0"/>
            <a:t> IR sensor scanning</a:t>
          </a:r>
        </a:p>
      </dgm:t>
    </dgm:pt>
    <dgm:pt modelId="{6BDDAD75-D18A-4AF7-8D1B-EC038DAF165A}" type="parTrans" cxnId="{B2D7B161-8F9F-4E84-80BA-969C4EF44EDD}">
      <dgm:prSet/>
      <dgm:spPr/>
      <dgm:t>
        <a:bodyPr/>
        <a:lstStyle/>
        <a:p>
          <a:endParaRPr lang="en-US"/>
        </a:p>
      </dgm:t>
    </dgm:pt>
    <dgm:pt modelId="{2AFC28B6-2708-4735-9AD0-47DBB0D527AF}" type="sibTrans" cxnId="{B2D7B161-8F9F-4E84-80BA-969C4EF44EDD}">
      <dgm:prSet/>
      <dgm:spPr/>
      <dgm:t>
        <a:bodyPr/>
        <a:lstStyle/>
        <a:p>
          <a:endParaRPr lang="en-US" dirty="0"/>
        </a:p>
      </dgm:t>
    </dgm:pt>
    <dgm:pt modelId="{55383B77-55B4-412B-AA70-803310ABCBF5}">
      <dgm:prSet phldrT="[Text]"/>
      <dgm:spPr/>
      <dgm:t>
        <a:bodyPr/>
        <a:lstStyle/>
        <a:p>
          <a:r>
            <a:rPr lang="en-US" dirty="0"/>
            <a:t>Info updates on display</a:t>
          </a:r>
        </a:p>
      </dgm:t>
    </dgm:pt>
    <dgm:pt modelId="{AE06486A-D5B1-4EC4-BC96-39E024E386C2}" type="parTrans" cxnId="{87A3595B-33F2-406E-A8C2-E743031561A2}">
      <dgm:prSet/>
      <dgm:spPr/>
      <dgm:t>
        <a:bodyPr/>
        <a:lstStyle/>
        <a:p>
          <a:endParaRPr lang="en-US"/>
        </a:p>
      </dgm:t>
    </dgm:pt>
    <dgm:pt modelId="{633E9DDA-1C72-4BFF-913E-77C14F033923}" type="sibTrans" cxnId="{87A3595B-33F2-406E-A8C2-E743031561A2}">
      <dgm:prSet/>
      <dgm:spPr/>
      <dgm:t>
        <a:bodyPr/>
        <a:lstStyle/>
        <a:p>
          <a:endParaRPr lang="en-US"/>
        </a:p>
      </dgm:t>
    </dgm:pt>
    <dgm:pt modelId="{A600E5FB-8E39-42CF-B686-7A4F04CCCC93}" type="pres">
      <dgm:prSet presAssocID="{45BB1857-8D5A-409D-B912-9ADCDC821D6E}" presName="Name0" presStyleCnt="0">
        <dgm:presLayoutVars>
          <dgm:dir/>
          <dgm:resizeHandles val="exact"/>
        </dgm:presLayoutVars>
      </dgm:prSet>
      <dgm:spPr/>
      <dgm:t>
        <a:bodyPr/>
        <a:lstStyle/>
        <a:p>
          <a:endParaRPr lang="en-IN"/>
        </a:p>
      </dgm:t>
    </dgm:pt>
    <dgm:pt modelId="{31890860-4F32-485A-99EA-D41AD78DC6E6}" type="pres">
      <dgm:prSet presAssocID="{194F0FB6-5CC0-46AC-BCDF-653F022CD270}" presName="node" presStyleLbl="node1" presStyleIdx="0" presStyleCnt="5">
        <dgm:presLayoutVars>
          <dgm:bulletEnabled val="1"/>
        </dgm:presLayoutVars>
      </dgm:prSet>
      <dgm:spPr/>
      <dgm:t>
        <a:bodyPr/>
        <a:lstStyle/>
        <a:p>
          <a:endParaRPr lang="en-IN"/>
        </a:p>
      </dgm:t>
    </dgm:pt>
    <dgm:pt modelId="{54E5ABA6-690E-4E4A-999F-DB4D11345B31}" type="pres">
      <dgm:prSet presAssocID="{088A480A-7A8F-4184-A7A0-CDF959054752}" presName="sibTrans" presStyleLbl="sibTrans1D1" presStyleIdx="0" presStyleCnt="4"/>
      <dgm:spPr/>
      <dgm:t>
        <a:bodyPr/>
        <a:lstStyle/>
        <a:p>
          <a:endParaRPr lang="en-IN"/>
        </a:p>
      </dgm:t>
    </dgm:pt>
    <dgm:pt modelId="{B9964E0D-3C7E-4874-BF8E-1748253C813B}" type="pres">
      <dgm:prSet presAssocID="{088A480A-7A8F-4184-A7A0-CDF959054752}" presName="connectorText" presStyleLbl="sibTrans1D1" presStyleIdx="0" presStyleCnt="4"/>
      <dgm:spPr/>
      <dgm:t>
        <a:bodyPr/>
        <a:lstStyle/>
        <a:p>
          <a:endParaRPr lang="en-IN"/>
        </a:p>
      </dgm:t>
    </dgm:pt>
    <dgm:pt modelId="{65D3B646-EE57-430A-BD8A-94CC3E2C5C8C}" type="pres">
      <dgm:prSet presAssocID="{2336D7F2-E316-4F04-B3D5-06C115FFEED4}" presName="node" presStyleLbl="node1" presStyleIdx="1" presStyleCnt="5">
        <dgm:presLayoutVars>
          <dgm:bulletEnabled val="1"/>
        </dgm:presLayoutVars>
      </dgm:prSet>
      <dgm:spPr/>
      <dgm:t>
        <a:bodyPr/>
        <a:lstStyle/>
        <a:p>
          <a:endParaRPr lang="en-IN"/>
        </a:p>
      </dgm:t>
    </dgm:pt>
    <dgm:pt modelId="{D698D7B7-A7C9-4485-B6B2-D4204A60DD0B}" type="pres">
      <dgm:prSet presAssocID="{A62E1D02-BDB0-4469-B4A1-6A548508A248}" presName="sibTrans" presStyleLbl="sibTrans1D1" presStyleIdx="1" presStyleCnt="4"/>
      <dgm:spPr/>
      <dgm:t>
        <a:bodyPr/>
        <a:lstStyle/>
        <a:p>
          <a:endParaRPr lang="en-IN"/>
        </a:p>
      </dgm:t>
    </dgm:pt>
    <dgm:pt modelId="{B172B222-D0BD-4FC3-BFBC-47D9C5CE89EB}" type="pres">
      <dgm:prSet presAssocID="{A62E1D02-BDB0-4469-B4A1-6A548508A248}" presName="connectorText" presStyleLbl="sibTrans1D1" presStyleIdx="1" presStyleCnt="4"/>
      <dgm:spPr/>
      <dgm:t>
        <a:bodyPr/>
        <a:lstStyle/>
        <a:p>
          <a:endParaRPr lang="en-IN"/>
        </a:p>
      </dgm:t>
    </dgm:pt>
    <dgm:pt modelId="{9C384D19-87BE-49F2-8DD6-391D65B448B9}" type="pres">
      <dgm:prSet presAssocID="{A31A5050-AA84-491A-8477-2B64E6373BED}" presName="node" presStyleLbl="node1" presStyleIdx="2" presStyleCnt="5">
        <dgm:presLayoutVars>
          <dgm:bulletEnabled val="1"/>
        </dgm:presLayoutVars>
      </dgm:prSet>
      <dgm:spPr/>
      <dgm:t>
        <a:bodyPr/>
        <a:lstStyle/>
        <a:p>
          <a:endParaRPr lang="en-IN"/>
        </a:p>
      </dgm:t>
    </dgm:pt>
    <dgm:pt modelId="{F2DBDB51-26DF-47CC-8472-CD98F1BF8E21}" type="pres">
      <dgm:prSet presAssocID="{41B72D7F-CDEE-4407-8415-5609EF14A20D}" presName="sibTrans" presStyleLbl="sibTrans1D1" presStyleIdx="2" presStyleCnt="4"/>
      <dgm:spPr/>
      <dgm:t>
        <a:bodyPr/>
        <a:lstStyle/>
        <a:p>
          <a:endParaRPr lang="en-IN"/>
        </a:p>
      </dgm:t>
    </dgm:pt>
    <dgm:pt modelId="{EB23FAFE-493A-4180-A3C1-ABCD9353F66A}" type="pres">
      <dgm:prSet presAssocID="{41B72D7F-CDEE-4407-8415-5609EF14A20D}" presName="connectorText" presStyleLbl="sibTrans1D1" presStyleIdx="2" presStyleCnt="4"/>
      <dgm:spPr/>
      <dgm:t>
        <a:bodyPr/>
        <a:lstStyle/>
        <a:p>
          <a:endParaRPr lang="en-IN"/>
        </a:p>
      </dgm:t>
    </dgm:pt>
    <dgm:pt modelId="{A05F2DC0-833F-4509-8E34-1431033A7BC5}" type="pres">
      <dgm:prSet presAssocID="{4B9AAF51-0FE0-4A15-8537-B399219D6AF3}" presName="node" presStyleLbl="node1" presStyleIdx="3" presStyleCnt="5">
        <dgm:presLayoutVars>
          <dgm:bulletEnabled val="1"/>
        </dgm:presLayoutVars>
      </dgm:prSet>
      <dgm:spPr/>
      <dgm:t>
        <a:bodyPr/>
        <a:lstStyle/>
        <a:p>
          <a:endParaRPr lang="en-IN"/>
        </a:p>
      </dgm:t>
    </dgm:pt>
    <dgm:pt modelId="{4D728CF4-A1BE-4839-A8F8-2975D7AEA699}" type="pres">
      <dgm:prSet presAssocID="{2AFC28B6-2708-4735-9AD0-47DBB0D527AF}" presName="sibTrans" presStyleLbl="sibTrans1D1" presStyleIdx="3" presStyleCnt="4"/>
      <dgm:spPr/>
      <dgm:t>
        <a:bodyPr/>
        <a:lstStyle/>
        <a:p>
          <a:endParaRPr lang="en-IN"/>
        </a:p>
      </dgm:t>
    </dgm:pt>
    <dgm:pt modelId="{27D6A08B-B1A2-4720-B60A-07150AB8A0F3}" type="pres">
      <dgm:prSet presAssocID="{2AFC28B6-2708-4735-9AD0-47DBB0D527AF}" presName="connectorText" presStyleLbl="sibTrans1D1" presStyleIdx="3" presStyleCnt="4"/>
      <dgm:spPr/>
      <dgm:t>
        <a:bodyPr/>
        <a:lstStyle/>
        <a:p>
          <a:endParaRPr lang="en-IN"/>
        </a:p>
      </dgm:t>
    </dgm:pt>
    <dgm:pt modelId="{816A4EC0-12C2-478D-B3B0-DD02E2E32679}" type="pres">
      <dgm:prSet presAssocID="{55383B77-55B4-412B-AA70-803310ABCBF5}" presName="node" presStyleLbl="node1" presStyleIdx="4" presStyleCnt="5">
        <dgm:presLayoutVars>
          <dgm:bulletEnabled val="1"/>
        </dgm:presLayoutVars>
      </dgm:prSet>
      <dgm:spPr/>
      <dgm:t>
        <a:bodyPr/>
        <a:lstStyle/>
        <a:p>
          <a:endParaRPr lang="en-IN"/>
        </a:p>
      </dgm:t>
    </dgm:pt>
  </dgm:ptLst>
  <dgm:cxnLst>
    <dgm:cxn modelId="{87A3595B-33F2-406E-A8C2-E743031561A2}" srcId="{45BB1857-8D5A-409D-B912-9ADCDC821D6E}" destId="{55383B77-55B4-412B-AA70-803310ABCBF5}" srcOrd="4" destOrd="0" parTransId="{AE06486A-D5B1-4EC4-BC96-39E024E386C2}" sibTransId="{633E9DDA-1C72-4BFF-913E-77C14F033923}"/>
    <dgm:cxn modelId="{DAEA2BD0-F417-4EF6-8BD2-3BCEA5AF2088}" type="presOf" srcId="{088A480A-7A8F-4184-A7A0-CDF959054752}" destId="{B9964E0D-3C7E-4874-BF8E-1748253C813B}" srcOrd="1" destOrd="0" presId="urn:microsoft.com/office/officeart/2005/8/layout/bProcess3"/>
    <dgm:cxn modelId="{B74F4F3F-AC95-4740-BD3C-93F3107CECAA}" type="presOf" srcId="{194F0FB6-5CC0-46AC-BCDF-653F022CD270}" destId="{31890860-4F32-485A-99EA-D41AD78DC6E6}" srcOrd="0" destOrd="0" presId="urn:microsoft.com/office/officeart/2005/8/layout/bProcess3"/>
    <dgm:cxn modelId="{6FDE9F97-6C43-4858-92F8-938CC51A4E3B}" type="presOf" srcId="{088A480A-7A8F-4184-A7A0-CDF959054752}" destId="{54E5ABA6-690E-4E4A-999F-DB4D11345B31}" srcOrd="0" destOrd="0" presId="urn:microsoft.com/office/officeart/2005/8/layout/bProcess3"/>
    <dgm:cxn modelId="{90F029F3-4A34-4569-8C65-1FC4845094D4}" type="presOf" srcId="{41B72D7F-CDEE-4407-8415-5609EF14A20D}" destId="{EB23FAFE-493A-4180-A3C1-ABCD9353F66A}" srcOrd="1" destOrd="0" presId="urn:microsoft.com/office/officeart/2005/8/layout/bProcess3"/>
    <dgm:cxn modelId="{BFABBD20-7210-4DA2-A1F7-3A8B9643ECC0}" type="presOf" srcId="{4B9AAF51-0FE0-4A15-8537-B399219D6AF3}" destId="{A05F2DC0-833F-4509-8E34-1431033A7BC5}" srcOrd="0" destOrd="0" presId="urn:microsoft.com/office/officeart/2005/8/layout/bProcess3"/>
    <dgm:cxn modelId="{217B56D9-9655-454A-AE88-F606BFED4419}" type="presOf" srcId="{45BB1857-8D5A-409D-B912-9ADCDC821D6E}" destId="{A600E5FB-8E39-42CF-B686-7A4F04CCCC93}" srcOrd="0" destOrd="0" presId="urn:microsoft.com/office/officeart/2005/8/layout/bProcess3"/>
    <dgm:cxn modelId="{6CC63E27-941D-47B1-A21C-071B7312017C}" srcId="{45BB1857-8D5A-409D-B912-9ADCDC821D6E}" destId="{2336D7F2-E316-4F04-B3D5-06C115FFEED4}" srcOrd="1" destOrd="0" parTransId="{3AD4A086-9D2D-4363-A387-E7BA26B06374}" sibTransId="{A62E1D02-BDB0-4469-B4A1-6A548508A248}"/>
    <dgm:cxn modelId="{3ED18EB2-73FF-494A-9A66-1F087C91DEFB}" type="presOf" srcId="{A62E1D02-BDB0-4469-B4A1-6A548508A248}" destId="{B172B222-D0BD-4FC3-BFBC-47D9C5CE89EB}" srcOrd="1" destOrd="0" presId="urn:microsoft.com/office/officeart/2005/8/layout/bProcess3"/>
    <dgm:cxn modelId="{726133D9-D15E-450E-A23E-F44EE85F5980}" type="presOf" srcId="{55383B77-55B4-412B-AA70-803310ABCBF5}" destId="{816A4EC0-12C2-478D-B3B0-DD02E2E32679}" srcOrd="0" destOrd="0" presId="urn:microsoft.com/office/officeart/2005/8/layout/bProcess3"/>
    <dgm:cxn modelId="{42DE030D-D7B2-43EA-BAAF-C8CC02A10937}" type="presOf" srcId="{A31A5050-AA84-491A-8477-2B64E6373BED}" destId="{9C384D19-87BE-49F2-8DD6-391D65B448B9}" srcOrd="0" destOrd="0" presId="urn:microsoft.com/office/officeart/2005/8/layout/bProcess3"/>
    <dgm:cxn modelId="{B1FD59B2-966B-4F46-8C50-65A334E527CC}" type="presOf" srcId="{A62E1D02-BDB0-4469-B4A1-6A548508A248}" destId="{D698D7B7-A7C9-4485-B6B2-D4204A60DD0B}" srcOrd="0" destOrd="0" presId="urn:microsoft.com/office/officeart/2005/8/layout/bProcess3"/>
    <dgm:cxn modelId="{49FAD4D3-3808-498E-B4B9-710531525D25}" srcId="{45BB1857-8D5A-409D-B912-9ADCDC821D6E}" destId="{A31A5050-AA84-491A-8477-2B64E6373BED}" srcOrd="2" destOrd="0" parTransId="{5737DC8D-62A4-4CB0-B68C-E27620A016E9}" sibTransId="{41B72D7F-CDEE-4407-8415-5609EF14A20D}"/>
    <dgm:cxn modelId="{8FE6BFD0-CC77-413E-A720-A87B440CDEC6}" srcId="{45BB1857-8D5A-409D-B912-9ADCDC821D6E}" destId="{194F0FB6-5CC0-46AC-BCDF-653F022CD270}" srcOrd="0" destOrd="0" parTransId="{E4AA6AB1-F2DF-4608-9E8B-422A1086D0DF}" sibTransId="{088A480A-7A8F-4184-A7A0-CDF959054752}"/>
    <dgm:cxn modelId="{CF132993-523E-4423-9BF6-5296F0A4FC39}" type="presOf" srcId="{2AFC28B6-2708-4735-9AD0-47DBB0D527AF}" destId="{4D728CF4-A1BE-4839-A8F8-2975D7AEA699}" srcOrd="0" destOrd="0" presId="urn:microsoft.com/office/officeart/2005/8/layout/bProcess3"/>
    <dgm:cxn modelId="{BCC76078-8984-4C3C-B6ED-1A1364DB3D28}" type="presOf" srcId="{2336D7F2-E316-4F04-B3D5-06C115FFEED4}" destId="{65D3B646-EE57-430A-BD8A-94CC3E2C5C8C}" srcOrd="0" destOrd="0" presId="urn:microsoft.com/office/officeart/2005/8/layout/bProcess3"/>
    <dgm:cxn modelId="{D1DFF10B-F853-4100-A8E8-388794E4803F}" type="presOf" srcId="{2AFC28B6-2708-4735-9AD0-47DBB0D527AF}" destId="{27D6A08B-B1A2-4720-B60A-07150AB8A0F3}" srcOrd="1" destOrd="0" presId="urn:microsoft.com/office/officeart/2005/8/layout/bProcess3"/>
    <dgm:cxn modelId="{B2D7B161-8F9F-4E84-80BA-969C4EF44EDD}" srcId="{45BB1857-8D5A-409D-B912-9ADCDC821D6E}" destId="{4B9AAF51-0FE0-4A15-8537-B399219D6AF3}" srcOrd="3" destOrd="0" parTransId="{6BDDAD75-D18A-4AF7-8D1B-EC038DAF165A}" sibTransId="{2AFC28B6-2708-4735-9AD0-47DBB0D527AF}"/>
    <dgm:cxn modelId="{66499706-DD7D-46B1-B9E1-5BD3B2C605A0}" type="presOf" srcId="{41B72D7F-CDEE-4407-8415-5609EF14A20D}" destId="{F2DBDB51-26DF-47CC-8472-CD98F1BF8E21}" srcOrd="0" destOrd="0" presId="urn:microsoft.com/office/officeart/2005/8/layout/bProcess3"/>
    <dgm:cxn modelId="{10B5401A-6004-47D2-A221-4093ABFFB68C}" type="presParOf" srcId="{A600E5FB-8E39-42CF-B686-7A4F04CCCC93}" destId="{31890860-4F32-485A-99EA-D41AD78DC6E6}" srcOrd="0" destOrd="0" presId="urn:microsoft.com/office/officeart/2005/8/layout/bProcess3"/>
    <dgm:cxn modelId="{F1D5D631-AD85-4523-88D1-C3BC03172332}" type="presParOf" srcId="{A600E5FB-8E39-42CF-B686-7A4F04CCCC93}" destId="{54E5ABA6-690E-4E4A-999F-DB4D11345B31}" srcOrd="1" destOrd="0" presId="urn:microsoft.com/office/officeart/2005/8/layout/bProcess3"/>
    <dgm:cxn modelId="{3E697E97-1843-40D7-8019-56A57E184B3B}" type="presParOf" srcId="{54E5ABA6-690E-4E4A-999F-DB4D11345B31}" destId="{B9964E0D-3C7E-4874-BF8E-1748253C813B}" srcOrd="0" destOrd="0" presId="urn:microsoft.com/office/officeart/2005/8/layout/bProcess3"/>
    <dgm:cxn modelId="{BD0523EC-AC6B-4D8D-A479-5406C0734815}" type="presParOf" srcId="{A600E5FB-8E39-42CF-B686-7A4F04CCCC93}" destId="{65D3B646-EE57-430A-BD8A-94CC3E2C5C8C}" srcOrd="2" destOrd="0" presId="urn:microsoft.com/office/officeart/2005/8/layout/bProcess3"/>
    <dgm:cxn modelId="{47C71700-4DAC-45C8-B400-B5C4829047AF}" type="presParOf" srcId="{A600E5FB-8E39-42CF-B686-7A4F04CCCC93}" destId="{D698D7B7-A7C9-4485-B6B2-D4204A60DD0B}" srcOrd="3" destOrd="0" presId="urn:microsoft.com/office/officeart/2005/8/layout/bProcess3"/>
    <dgm:cxn modelId="{E5F02251-EE7E-4D64-BEE1-1491C83CF11C}" type="presParOf" srcId="{D698D7B7-A7C9-4485-B6B2-D4204A60DD0B}" destId="{B172B222-D0BD-4FC3-BFBC-47D9C5CE89EB}" srcOrd="0" destOrd="0" presId="urn:microsoft.com/office/officeart/2005/8/layout/bProcess3"/>
    <dgm:cxn modelId="{CABC1C7B-81F9-4BE3-B115-3224215013A3}" type="presParOf" srcId="{A600E5FB-8E39-42CF-B686-7A4F04CCCC93}" destId="{9C384D19-87BE-49F2-8DD6-391D65B448B9}" srcOrd="4" destOrd="0" presId="urn:microsoft.com/office/officeart/2005/8/layout/bProcess3"/>
    <dgm:cxn modelId="{F0B8C25D-21EA-4998-BC89-12223D7AB07F}" type="presParOf" srcId="{A600E5FB-8E39-42CF-B686-7A4F04CCCC93}" destId="{F2DBDB51-26DF-47CC-8472-CD98F1BF8E21}" srcOrd="5" destOrd="0" presId="urn:microsoft.com/office/officeart/2005/8/layout/bProcess3"/>
    <dgm:cxn modelId="{7D164078-C235-462A-A255-47382CB6804A}" type="presParOf" srcId="{F2DBDB51-26DF-47CC-8472-CD98F1BF8E21}" destId="{EB23FAFE-493A-4180-A3C1-ABCD9353F66A}" srcOrd="0" destOrd="0" presId="urn:microsoft.com/office/officeart/2005/8/layout/bProcess3"/>
    <dgm:cxn modelId="{1A97B5A0-0BA5-478C-BB72-C1C4A4380414}" type="presParOf" srcId="{A600E5FB-8E39-42CF-B686-7A4F04CCCC93}" destId="{A05F2DC0-833F-4509-8E34-1431033A7BC5}" srcOrd="6" destOrd="0" presId="urn:microsoft.com/office/officeart/2005/8/layout/bProcess3"/>
    <dgm:cxn modelId="{231ECF63-4C7F-4E94-BB21-A75CD284B8B7}" type="presParOf" srcId="{A600E5FB-8E39-42CF-B686-7A4F04CCCC93}" destId="{4D728CF4-A1BE-4839-A8F8-2975D7AEA699}" srcOrd="7" destOrd="0" presId="urn:microsoft.com/office/officeart/2005/8/layout/bProcess3"/>
    <dgm:cxn modelId="{3DCC144F-1097-452F-A1C4-082276DBD6CB}" type="presParOf" srcId="{4D728CF4-A1BE-4839-A8F8-2975D7AEA699}" destId="{27D6A08B-B1A2-4720-B60A-07150AB8A0F3}" srcOrd="0" destOrd="0" presId="urn:microsoft.com/office/officeart/2005/8/layout/bProcess3"/>
    <dgm:cxn modelId="{3C48FCA1-1DB9-4F1A-AA81-8B9F1BEF0C56}" type="presParOf" srcId="{A600E5FB-8E39-42CF-B686-7A4F04CCCC93}" destId="{816A4EC0-12C2-478D-B3B0-DD02E2E32679}" srcOrd="8"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E5ABA6-690E-4E4A-999F-DB4D11345B31}">
      <dsp:nvSpPr>
        <dsp:cNvPr id="0" name=""/>
        <dsp:cNvSpPr/>
      </dsp:nvSpPr>
      <dsp:spPr>
        <a:xfrm>
          <a:off x="3786530" y="673999"/>
          <a:ext cx="520738" cy="91440"/>
        </a:xfrm>
        <a:custGeom>
          <a:avLst/>
          <a:gdLst/>
          <a:ahLst/>
          <a:cxnLst/>
          <a:rect l="0" t="0" r="0" b="0"/>
          <a:pathLst>
            <a:path>
              <a:moveTo>
                <a:pt x="0" y="45720"/>
              </a:moveTo>
              <a:lnTo>
                <a:pt x="520738" y="45720"/>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dirty="0"/>
        </a:p>
      </dsp:txBody>
      <dsp:txXfrm>
        <a:off x="4033116" y="716963"/>
        <a:ext cx="27566" cy="5513"/>
      </dsp:txXfrm>
    </dsp:sp>
    <dsp:sp modelId="{31890860-4F32-485A-99EA-D41AD78DC6E6}">
      <dsp:nvSpPr>
        <dsp:cNvPr id="0" name=""/>
        <dsp:cNvSpPr/>
      </dsp:nvSpPr>
      <dsp:spPr>
        <a:xfrm>
          <a:off x="1391205" y="582"/>
          <a:ext cx="2397125" cy="143827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dirty="0"/>
            <a:t>ENTRY</a:t>
          </a:r>
        </a:p>
      </dsp:txBody>
      <dsp:txXfrm>
        <a:off x="1391205" y="582"/>
        <a:ext cx="2397125" cy="1438275"/>
      </dsp:txXfrm>
    </dsp:sp>
    <dsp:sp modelId="{D698D7B7-A7C9-4485-B6B2-D4204A60DD0B}">
      <dsp:nvSpPr>
        <dsp:cNvPr id="0" name=""/>
        <dsp:cNvSpPr/>
      </dsp:nvSpPr>
      <dsp:spPr>
        <a:xfrm>
          <a:off x="2589768" y="1437057"/>
          <a:ext cx="2948463" cy="520738"/>
        </a:xfrm>
        <a:custGeom>
          <a:avLst/>
          <a:gdLst/>
          <a:ahLst/>
          <a:cxnLst/>
          <a:rect l="0" t="0" r="0" b="0"/>
          <a:pathLst>
            <a:path>
              <a:moveTo>
                <a:pt x="2948463" y="0"/>
              </a:moveTo>
              <a:lnTo>
                <a:pt x="2948463" y="277469"/>
              </a:lnTo>
              <a:lnTo>
                <a:pt x="0" y="277469"/>
              </a:lnTo>
              <a:lnTo>
                <a:pt x="0" y="520738"/>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dirty="0"/>
        </a:p>
      </dsp:txBody>
      <dsp:txXfrm>
        <a:off x="3989010" y="1694669"/>
        <a:ext cx="149978" cy="5513"/>
      </dsp:txXfrm>
    </dsp:sp>
    <dsp:sp modelId="{65D3B646-EE57-430A-BD8A-94CC3E2C5C8C}">
      <dsp:nvSpPr>
        <dsp:cNvPr id="0" name=""/>
        <dsp:cNvSpPr/>
      </dsp:nvSpPr>
      <dsp:spPr>
        <a:xfrm>
          <a:off x="4339669" y="582"/>
          <a:ext cx="2397125" cy="143827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dirty="0"/>
            <a:t>1</a:t>
          </a:r>
          <a:r>
            <a:rPr lang="en-US" sz="2600" kern="1200" baseline="30000" dirty="0"/>
            <a:t>st</a:t>
          </a:r>
          <a:r>
            <a:rPr lang="en-US" sz="2600" kern="1200" dirty="0"/>
            <a:t> IR Sensor scanning</a:t>
          </a:r>
        </a:p>
      </dsp:txBody>
      <dsp:txXfrm>
        <a:off x="4339669" y="582"/>
        <a:ext cx="2397125" cy="1438275"/>
      </dsp:txXfrm>
    </dsp:sp>
    <dsp:sp modelId="{F2DBDB51-26DF-47CC-8472-CD98F1BF8E21}">
      <dsp:nvSpPr>
        <dsp:cNvPr id="0" name=""/>
        <dsp:cNvSpPr/>
      </dsp:nvSpPr>
      <dsp:spPr>
        <a:xfrm>
          <a:off x="3786530" y="2663613"/>
          <a:ext cx="520738" cy="91440"/>
        </a:xfrm>
        <a:custGeom>
          <a:avLst/>
          <a:gdLst/>
          <a:ahLst/>
          <a:cxnLst/>
          <a:rect l="0" t="0" r="0" b="0"/>
          <a:pathLst>
            <a:path>
              <a:moveTo>
                <a:pt x="0" y="45720"/>
              </a:moveTo>
              <a:lnTo>
                <a:pt x="520738" y="45720"/>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dirty="0"/>
        </a:p>
      </dsp:txBody>
      <dsp:txXfrm>
        <a:off x="4033116" y="2706576"/>
        <a:ext cx="27566" cy="5513"/>
      </dsp:txXfrm>
    </dsp:sp>
    <dsp:sp modelId="{9C384D19-87BE-49F2-8DD6-391D65B448B9}">
      <dsp:nvSpPr>
        <dsp:cNvPr id="0" name=""/>
        <dsp:cNvSpPr/>
      </dsp:nvSpPr>
      <dsp:spPr>
        <a:xfrm>
          <a:off x="1391205" y="1990196"/>
          <a:ext cx="2397125" cy="143827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dirty="0"/>
            <a:t>Barrier opens</a:t>
          </a:r>
        </a:p>
      </dsp:txBody>
      <dsp:txXfrm>
        <a:off x="1391205" y="1990196"/>
        <a:ext cx="2397125" cy="1438275"/>
      </dsp:txXfrm>
    </dsp:sp>
    <dsp:sp modelId="{4D728CF4-A1BE-4839-A8F8-2975D7AEA699}">
      <dsp:nvSpPr>
        <dsp:cNvPr id="0" name=""/>
        <dsp:cNvSpPr/>
      </dsp:nvSpPr>
      <dsp:spPr>
        <a:xfrm>
          <a:off x="2589768" y="3426671"/>
          <a:ext cx="2948463" cy="520738"/>
        </a:xfrm>
        <a:custGeom>
          <a:avLst/>
          <a:gdLst/>
          <a:ahLst/>
          <a:cxnLst/>
          <a:rect l="0" t="0" r="0" b="0"/>
          <a:pathLst>
            <a:path>
              <a:moveTo>
                <a:pt x="2948463" y="0"/>
              </a:moveTo>
              <a:lnTo>
                <a:pt x="2948463" y="277469"/>
              </a:lnTo>
              <a:lnTo>
                <a:pt x="0" y="277469"/>
              </a:lnTo>
              <a:lnTo>
                <a:pt x="0" y="520738"/>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dirty="0"/>
        </a:p>
      </dsp:txBody>
      <dsp:txXfrm>
        <a:off x="3989010" y="3684283"/>
        <a:ext cx="149978" cy="5513"/>
      </dsp:txXfrm>
    </dsp:sp>
    <dsp:sp modelId="{A05F2DC0-833F-4509-8E34-1431033A7BC5}">
      <dsp:nvSpPr>
        <dsp:cNvPr id="0" name=""/>
        <dsp:cNvSpPr/>
      </dsp:nvSpPr>
      <dsp:spPr>
        <a:xfrm>
          <a:off x="4339669" y="1990196"/>
          <a:ext cx="2397125" cy="143827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dirty="0"/>
            <a:t>2</a:t>
          </a:r>
          <a:r>
            <a:rPr lang="en-US" sz="2600" kern="1200" baseline="30000" dirty="0"/>
            <a:t>nd</a:t>
          </a:r>
          <a:r>
            <a:rPr lang="en-US" sz="2600" kern="1200" dirty="0"/>
            <a:t> IR sensor scanning</a:t>
          </a:r>
        </a:p>
      </dsp:txBody>
      <dsp:txXfrm>
        <a:off x="4339669" y="1990196"/>
        <a:ext cx="2397125" cy="1438275"/>
      </dsp:txXfrm>
    </dsp:sp>
    <dsp:sp modelId="{816A4EC0-12C2-478D-B3B0-DD02E2E32679}">
      <dsp:nvSpPr>
        <dsp:cNvPr id="0" name=""/>
        <dsp:cNvSpPr/>
      </dsp:nvSpPr>
      <dsp:spPr>
        <a:xfrm>
          <a:off x="1391205" y="3979809"/>
          <a:ext cx="2397125" cy="143827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dirty="0"/>
            <a:t>Info updates on display</a:t>
          </a:r>
        </a:p>
      </dsp:txBody>
      <dsp:txXfrm>
        <a:off x="1391205" y="3979809"/>
        <a:ext cx="2397125" cy="1438275"/>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0BE9E4A-644D-4CD7-8E1F-CCB43FD5F938}" type="datetimeFigureOut">
              <a:rPr lang="en-IN" smtClean="0"/>
              <a:t>07-04-2023</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363F758-5CDF-4C3F-9BAC-B3B52625FFFD}" type="slidenum">
              <a:rPr lang="en-IN" smtClean="0"/>
              <a:t>‹#›</a:t>
            </a:fld>
            <a:endParaRPr lang="en-IN"/>
          </a:p>
        </p:txBody>
      </p:sp>
    </p:spTree>
    <p:extLst>
      <p:ext uri="{BB962C8B-B14F-4D97-AF65-F5344CB8AC3E}">
        <p14:creationId xmlns:p14="http://schemas.microsoft.com/office/powerpoint/2010/main" val="39015084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85533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30404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67281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547503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5948969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056912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281578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60764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77340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76408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401904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539079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41786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99357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5054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02003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4/7/2023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3879438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hindustantimes.com/india-news/delhi-world-s-most-polluted-city-mumbai-worse-than-beijing-who/story-m4JFTO63r7x4Ti8ZbHF7mM.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54D10-CBE2-4002-A36A-57E5A4F142F2}"/>
              </a:ext>
            </a:extLst>
          </p:cNvPr>
          <p:cNvSpPr>
            <a:spLocks noGrp="1"/>
          </p:cNvSpPr>
          <p:nvPr>
            <p:ph type="title"/>
          </p:nvPr>
        </p:nvSpPr>
        <p:spPr>
          <a:xfrm>
            <a:off x="1371153" y="2082248"/>
            <a:ext cx="9956800" cy="1143000"/>
          </a:xfrm>
        </p:spPr>
        <p:txBody>
          <a:bodyPr>
            <a:normAutofit fontScale="90000"/>
          </a:bodyPr>
          <a:lstStyle/>
          <a:p>
            <a:pPr algn="ctr"/>
            <a:r>
              <a:rPr lang="en-US" dirty="0"/>
              <a:t/>
            </a:r>
            <a:br>
              <a:rPr lang="en-US" dirty="0"/>
            </a:br>
            <a:r>
              <a:rPr lang="en-US" sz="8000" dirty="0">
                <a:solidFill>
                  <a:srgbClr val="FF0000"/>
                </a:solidFill>
                <a:latin typeface="Times New Roman" panose="02020603050405020304" pitchFamily="18" charset="0"/>
                <a:cs typeface="Times New Roman" panose="02020603050405020304" pitchFamily="18" charset="0"/>
              </a:rPr>
              <a:t>OVERVIEW</a:t>
            </a:r>
            <a:r>
              <a:rPr lang="en-US" sz="8000" dirty="0">
                <a:latin typeface="Algerian" panose="04020705040A02060702" pitchFamily="82" charset="0"/>
              </a:rPr>
              <a:t/>
            </a:r>
            <a:br>
              <a:rPr lang="en-US" sz="8000" dirty="0">
                <a:latin typeface="Algerian" panose="04020705040A02060702" pitchFamily="82" charset="0"/>
              </a:rPr>
            </a:br>
            <a:r>
              <a:rPr lang="en-US" sz="8000" dirty="0">
                <a:latin typeface="Times New Roman" pitchFamily="18" charset="0"/>
                <a:cs typeface="Times New Roman" pitchFamily="18" charset="0"/>
              </a:rPr>
              <a:t>All About Our Project</a:t>
            </a:r>
          </a:p>
        </p:txBody>
      </p:sp>
    </p:spTree>
    <p:extLst>
      <p:ext uri="{BB962C8B-B14F-4D97-AF65-F5344CB8AC3E}">
        <p14:creationId xmlns:p14="http://schemas.microsoft.com/office/powerpoint/2010/main" val="25624597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0570150-32BB-44C4-9D36-C3D68AFB1B13}"/>
              </a:ext>
            </a:extLst>
          </p:cNvPr>
          <p:cNvSpPr>
            <a:spLocks noGrp="1"/>
          </p:cNvSpPr>
          <p:nvPr>
            <p:ph type="title"/>
          </p:nvPr>
        </p:nvSpPr>
        <p:spPr>
          <a:xfrm>
            <a:off x="1124160" y="152691"/>
            <a:ext cx="9905998" cy="1478570"/>
          </a:xfrm>
        </p:spPr>
        <p:txBody>
          <a:bodyPr/>
          <a:lstStyle/>
          <a:p>
            <a:r>
              <a:rPr lang="en-US" dirty="0">
                <a:latin typeface="Algerian" panose="04020705040A02060702" pitchFamily="82" charset="0"/>
              </a:rPr>
              <a:t>            </a:t>
            </a:r>
            <a:r>
              <a:rPr lang="en-US" dirty="0">
                <a:solidFill>
                  <a:srgbClr val="FF0000"/>
                </a:solidFill>
                <a:latin typeface="Times New Roman" panose="02020603050405020304" pitchFamily="18" charset="0"/>
                <a:cs typeface="Times New Roman" panose="02020603050405020304" pitchFamily="18" charset="0"/>
              </a:rPr>
              <a:t>Ideation process</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1F5CDBC6-7190-485B-BB4D-5732A1F4780D}"/>
              </a:ext>
            </a:extLst>
          </p:cNvPr>
          <p:cNvSpPr>
            <a:spLocks noGrp="1"/>
          </p:cNvSpPr>
          <p:nvPr>
            <p:ph idx="1"/>
          </p:nvPr>
        </p:nvSpPr>
        <p:spPr>
          <a:xfrm>
            <a:off x="1124159" y="1740528"/>
            <a:ext cx="9905999" cy="3541714"/>
          </a:xfrm>
        </p:spPr>
        <p:txBody>
          <a:bodyPr/>
          <a:lstStyle/>
          <a:p>
            <a:r>
              <a:rPr lang="en-US" dirty="0">
                <a:latin typeface="Times New Roman" pitchFamily="18" charset="0"/>
                <a:cs typeface="Times New Roman" pitchFamily="18" charset="0"/>
              </a:rPr>
              <a:t>Looking over the problem statements we made an concept called ( Fully automated parking systems operate much like robotic valet parking).</a:t>
            </a:r>
          </a:p>
          <a:p>
            <a:r>
              <a:rPr lang="en-US" dirty="0">
                <a:latin typeface="Times New Roman" pitchFamily="18" charset="0"/>
                <a:cs typeface="Times New Roman" pitchFamily="18" charset="0"/>
              </a:rPr>
              <a:t>The driver drives the car into an APS entry(transfer) area...The driver retrieves a car by inserting a ticket or code into an automated terminal. The APS lifts the car from its parking space and delivers it to an exit area.</a:t>
            </a:r>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3090049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6D3B32-DEE4-4A73-87FB-FF4A67366E1D}"/>
              </a:ext>
            </a:extLst>
          </p:cNvPr>
          <p:cNvSpPr>
            <a:spLocks noGrp="1"/>
          </p:cNvSpPr>
          <p:nvPr>
            <p:ph type="title"/>
          </p:nvPr>
        </p:nvSpPr>
        <p:spPr/>
        <p:txBody>
          <a:bodyPr/>
          <a:lstStyle/>
          <a:p>
            <a:r>
              <a:rPr lang="en-US" dirty="0"/>
              <a:t>       </a:t>
            </a:r>
            <a:r>
              <a:rPr lang="en-US" dirty="0">
                <a:solidFill>
                  <a:srgbClr val="FF0000"/>
                </a:solidFill>
                <a:latin typeface="Times New Roman" panose="02020603050405020304" pitchFamily="18" charset="0"/>
                <a:cs typeface="Times New Roman" panose="02020603050405020304" pitchFamily="18" charset="0"/>
              </a:rPr>
              <a:t>FUTURE PLANS</a:t>
            </a:r>
            <a:r>
              <a:rPr lang="en-US" dirty="0">
                <a:solidFill>
                  <a:srgbClr val="FF0000"/>
                </a:solidFill>
              </a:rPr>
              <a:t>…</a:t>
            </a:r>
            <a:endParaRPr lang="en-IN" dirty="0">
              <a:solidFill>
                <a:srgbClr val="FF0000"/>
              </a:solidFill>
            </a:endParaRPr>
          </a:p>
        </p:txBody>
      </p:sp>
      <p:sp>
        <p:nvSpPr>
          <p:cNvPr id="4" name="Content Placeholder 3">
            <a:extLst>
              <a:ext uri="{FF2B5EF4-FFF2-40B4-BE49-F238E27FC236}">
                <a16:creationId xmlns:a16="http://schemas.microsoft.com/office/drawing/2014/main" id="{7BAB2B3E-CE41-4BF3-994E-D60E0603B03C}"/>
              </a:ext>
            </a:extLst>
          </p:cNvPr>
          <p:cNvSpPr>
            <a:spLocks noGrp="1"/>
          </p:cNvSpPr>
          <p:nvPr>
            <p:ph idx="1"/>
          </p:nvPr>
        </p:nvSpPr>
        <p:spPr>
          <a:xfrm>
            <a:off x="1305314" y="1844046"/>
            <a:ext cx="9905999" cy="3541714"/>
          </a:xfrm>
        </p:spPr>
        <p:txBody>
          <a:bodyPr/>
          <a:lstStyle/>
          <a:p>
            <a:r>
              <a:rPr lang="en-US" dirty="0">
                <a:latin typeface="Times New Roman" pitchFamily="18" charset="0"/>
                <a:cs typeface="Times New Roman" pitchFamily="18" charset="0"/>
              </a:rPr>
              <a:t>If our concept success then we will go for the Company’s automated parking system uses lasers to scan cars and a robotic valet to park the vehicles.</a:t>
            </a:r>
          </a:p>
          <a:p>
            <a:r>
              <a:rPr lang="en-US" dirty="0">
                <a:latin typeface="Times New Roman" pitchFamily="18" charset="0"/>
                <a:cs typeface="Times New Roman" pitchFamily="18" charset="0"/>
              </a:rPr>
              <a:t>Vehicles are transported by a robotic dolly that lifts and transfers them to storage racks.</a:t>
            </a:r>
          </a:p>
          <a:p>
            <a:r>
              <a:rPr lang="en-US" dirty="0">
                <a:latin typeface="Times New Roman" pitchFamily="18" charset="0"/>
                <a:cs typeface="Times New Roman" pitchFamily="18" charset="0"/>
              </a:rPr>
              <a:t>Using this system, up to 4 times as many cars can be parked in the same amount of space as a traditional garage.</a:t>
            </a:r>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7424867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82" y="1717482"/>
            <a:ext cx="9688496" cy="1635189"/>
          </a:xfrm>
        </p:spPr>
        <p:txBody>
          <a:bodyPr>
            <a:normAutofit fontScale="90000"/>
          </a:bodyPr>
          <a:lstStyle/>
          <a:p>
            <a:pPr algn="ctr"/>
            <a:r>
              <a:rPr lang="en-US" sz="4800" dirty="0"/>
              <a:t/>
            </a:r>
            <a:br>
              <a:rPr lang="en-US" sz="4800" dirty="0"/>
            </a:br>
            <a:r>
              <a:rPr lang="en-US" sz="3100" dirty="0" smtClean="0">
                <a:latin typeface="Times New Roman" pitchFamily="18" charset="0"/>
                <a:cs typeface="Times New Roman" pitchFamily="18" charset="0"/>
              </a:rPr>
              <a:t>PRESENTATION </a:t>
            </a:r>
            <a:r>
              <a:rPr lang="en-US" sz="3100" dirty="0">
                <a:latin typeface="Times New Roman" pitchFamily="18" charset="0"/>
                <a:cs typeface="Times New Roman" pitchFamily="18" charset="0"/>
              </a:rPr>
              <a:t>2</a:t>
            </a:r>
            <a:r>
              <a:rPr lang="en-US" sz="4800" dirty="0">
                <a:latin typeface="Times New Roman" pitchFamily="18" charset="0"/>
                <a:cs typeface="Times New Roman" pitchFamily="18" charset="0"/>
              </a:rPr>
              <a:t/>
            </a:r>
            <a:br>
              <a:rPr lang="en-US" sz="4800" dirty="0">
                <a:latin typeface="Times New Roman" pitchFamily="18" charset="0"/>
                <a:cs typeface="Times New Roman" pitchFamily="18" charset="0"/>
              </a:rPr>
            </a:br>
            <a:r>
              <a:rPr lang="en-US" sz="4800" dirty="0">
                <a:latin typeface="Times New Roman" pitchFamily="18" charset="0"/>
                <a:cs typeface="Times New Roman" pitchFamily="18" charset="0"/>
              </a:rPr>
              <a:t>R</a:t>
            </a:r>
            <a:r>
              <a:rPr lang="en-US" sz="4800" dirty="0" smtClean="0">
                <a:latin typeface="Times New Roman" pitchFamily="18" charset="0"/>
                <a:cs typeface="Times New Roman" pitchFamily="18" charset="0"/>
              </a:rPr>
              <a:t>esearch </a:t>
            </a:r>
            <a:r>
              <a:rPr lang="en-US" sz="4800" dirty="0">
                <a:latin typeface="Times New Roman" pitchFamily="18" charset="0"/>
                <a:cs typeface="Times New Roman" pitchFamily="18" charset="0"/>
              </a:rPr>
              <a:t>P</a:t>
            </a:r>
            <a:r>
              <a:rPr lang="en-US" sz="4800" dirty="0" smtClean="0">
                <a:latin typeface="Times New Roman" pitchFamily="18" charset="0"/>
                <a:cs typeface="Times New Roman" pitchFamily="18" charset="0"/>
              </a:rPr>
              <a:t>apers </a:t>
            </a:r>
            <a:r>
              <a:rPr lang="en-US" sz="4800" dirty="0">
                <a:latin typeface="Times New Roman" pitchFamily="18" charset="0"/>
                <a:cs typeface="Times New Roman" pitchFamily="18" charset="0"/>
              </a:rPr>
              <a:t>A</a:t>
            </a:r>
            <a:r>
              <a:rPr lang="en-US" sz="4800" dirty="0" smtClean="0">
                <a:latin typeface="Times New Roman" pitchFamily="18" charset="0"/>
                <a:cs typeface="Times New Roman" pitchFamily="18" charset="0"/>
              </a:rPr>
              <a:t>nd progress</a:t>
            </a:r>
            <a:endParaRPr lang="en-IN" sz="4800" dirty="0">
              <a:latin typeface="Times New Roman" pitchFamily="18" charset="0"/>
              <a:cs typeface="Times New Roman" pitchFamily="18" charset="0"/>
            </a:endParaRPr>
          </a:p>
        </p:txBody>
      </p:sp>
      <p:sp>
        <p:nvSpPr>
          <p:cNvPr id="3" name="Content Placeholder 2"/>
          <p:cNvSpPr>
            <a:spLocks noGrp="1"/>
          </p:cNvSpPr>
          <p:nvPr>
            <p:ph idx="1"/>
          </p:nvPr>
        </p:nvSpPr>
        <p:spPr>
          <a:xfrm>
            <a:off x="11394218" y="6528020"/>
            <a:ext cx="364877" cy="176519"/>
          </a:xfrm>
        </p:spPr>
        <p:txBody>
          <a:bodyPr>
            <a:normAutofit fontScale="32500" lnSpcReduction="20000"/>
          </a:bodyPr>
          <a:lstStyle/>
          <a:p>
            <a:r>
              <a:rPr lang="en-US" dirty="0"/>
              <a:t>.</a:t>
            </a:r>
            <a:endParaRPr lang="en-IN" dirty="0"/>
          </a:p>
        </p:txBody>
      </p:sp>
    </p:spTree>
    <p:extLst>
      <p:ext uri="{BB962C8B-B14F-4D97-AF65-F5344CB8AC3E}">
        <p14:creationId xmlns:p14="http://schemas.microsoft.com/office/powerpoint/2010/main" val="2234751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4671" y="584353"/>
            <a:ext cx="8911687" cy="1280890"/>
          </a:xfrm>
        </p:spPr>
        <p:txBody>
          <a:bodyPr>
            <a:normAutofit/>
          </a:bodyPr>
          <a:lstStyle/>
          <a:p>
            <a:pPr algn="ctr"/>
            <a:r>
              <a:rPr lang="en-US" sz="4800" dirty="0" smtClean="0">
                <a:latin typeface="Times New Roman" pitchFamily="18" charset="0"/>
                <a:cs typeface="Times New Roman" pitchFamily="18" charset="0"/>
              </a:rPr>
              <a:t>CONRIBUTIONS</a:t>
            </a:r>
            <a:endParaRPr lang="en-IN" sz="4800" dirty="0">
              <a:latin typeface="Times New Roman" pitchFamily="18" charset="0"/>
              <a:cs typeface="Times New Roman" pitchFamily="18" charset="0"/>
            </a:endParaRPr>
          </a:p>
        </p:txBody>
      </p:sp>
      <p:sp>
        <p:nvSpPr>
          <p:cNvPr id="3" name="Content Placeholder 2"/>
          <p:cNvSpPr>
            <a:spLocks noGrp="1"/>
          </p:cNvSpPr>
          <p:nvPr>
            <p:ph idx="1"/>
          </p:nvPr>
        </p:nvSpPr>
        <p:spPr>
          <a:xfrm>
            <a:off x="959457" y="2291963"/>
            <a:ext cx="9956800" cy="4873752"/>
          </a:xfrm>
        </p:spPr>
        <p:txBody>
          <a:bodyPr/>
          <a:lstStyle/>
          <a:p>
            <a:r>
              <a:rPr lang="en-US" dirty="0"/>
              <a:t>Pollution caused by parking lots   by Priyanka kumari</a:t>
            </a:r>
          </a:p>
          <a:p>
            <a:endParaRPr lang="en-US" dirty="0"/>
          </a:p>
          <a:p>
            <a:r>
              <a:rPr lang="en-US" dirty="0"/>
              <a:t>Accidents caused by parking lots  by Sanket Satone</a:t>
            </a:r>
          </a:p>
          <a:p>
            <a:endParaRPr lang="en-US" dirty="0"/>
          </a:p>
          <a:p>
            <a:r>
              <a:rPr lang="en-US" dirty="0"/>
              <a:t>Solar electricity (future upgrades)  by Someshwar ware</a:t>
            </a:r>
          </a:p>
          <a:p>
            <a:pPr marL="0" indent="0">
              <a:buNone/>
            </a:pPr>
            <a:endParaRPr lang="en-US" dirty="0"/>
          </a:p>
          <a:p>
            <a:r>
              <a:rPr lang="en-US" dirty="0"/>
              <a:t>Components and connections (model) by Ritik Raj</a:t>
            </a:r>
            <a:endParaRPr lang="en-IN" dirty="0"/>
          </a:p>
        </p:txBody>
      </p:sp>
    </p:spTree>
    <p:extLst>
      <p:ext uri="{BB962C8B-B14F-4D97-AF65-F5344CB8AC3E}">
        <p14:creationId xmlns:p14="http://schemas.microsoft.com/office/powerpoint/2010/main" val="2244779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79" y="2381734"/>
            <a:ext cx="9956800" cy="1143000"/>
          </a:xfrm>
        </p:spPr>
        <p:txBody>
          <a:bodyPr>
            <a:normAutofit/>
          </a:bodyPr>
          <a:lstStyle/>
          <a:p>
            <a:pPr algn="ctr"/>
            <a:r>
              <a:rPr lang="en-US" sz="4000" dirty="0">
                <a:latin typeface="Times New Roman" pitchFamily="18" charset="0"/>
                <a:cs typeface="Times New Roman" pitchFamily="18" charset="0"/>
              </a:rPr>
              <a:t>Pollution caused by parking lots</a:t>
            </a:r>
            <a:endParaRPr lang="en-IN" sz="4000" dirty="0">
              <a:latin typeface="Times New Roman" pitchFamily="18" charset="0"/>
              <a:cs typeface="Times New Roman" pitchFamily="18" charset="0"/>
            </a:endParaRPr>
          </a:p>
        </p:txBody>
      </p:sp>
      <p:sp>
        <p:nvSpPr>
          <p:cNvPr id="3" name="Content Placeholder 2"/>
          <p:cNvSpPr>
            <a:spLocks noGrp="1"/>
          </p:cNvSpPr>
          <p:nvPr>
            <p:ph idx="1"/>
          </p:nvPr>
        </p:nvSpPr>
        <p:spPr>
          <a:xfrm>
            <a:off x="11346511" y="6647291"/>
            <a:ext cx="221752" cy="128810"/>
          </a:xfrm>
        </p:spPr>
        <p:txBody>
          <a:bodyPr>
            <a:normAutofit/>
          </a:bodyPr>
          <a:lstStyle/>
          <a:p>
            <a:r>
              <a:rPr lang="en-US" sz="200" dirty="0"/>
              <a:t>.</a:t>
            </a:r>
            <a:endParaRPr lang="en-IN" sz="200" dirty="0"/>
          </a:p>
        </p:txBody>
      </p:sp>
    </p:spTree>
    <p:extLst>
      <p:ext uri="{BB962C8B-B14F-4D97-AF65-F5344CB8AC3E}">
        <p14:creationId xmlns:p14="http://schemas.microsoft.com/office/powerpoint/2010/main" val="18384689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BDAEAA-B1E0-4572-B316-4AAE43CF739F}"/>
              </a:ext>
            </a:extLst>
          </p:cNvPr>
          <p:cNvSpPr>
            <a:spLocks noGrp="1"/>
          </p:cNvSpPr>
          <p:nvPr>
            <p:ph type="title"/>
          </p:nvPr>
        </p:nvSpPr>
        <p:spPr>
          <a:xfrm>
            <a:off x="11975421" y="6297433"/>
            <a:ext cx="216579" cy="179965"/>
          </a:xfrm>
        </p:spPr>
        <p:txBody>
          <a:bodyPr/>
          <a:lstStyle/>
          <a:p>
            <a:r>
              <a:rPr lang="en-US" sz="200" dirty="0">
                <a:latin typeface="Times New Roman" panose="02020603050405020304" pitchFamily="18" charset="0"/>
                <a:cs typeface="Times New Roman" panose="02020603050405020304" pitchFamily="18" charset="0"/>
              </a:rPr>
              <a:t>.</a:t>
            </a:r>
            <a:endParaRPr lang="en-IN" sz="200"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56E3C46F-5690-4D75-BEFF-03635A512B1A}"/>
              </a:ext>
            </a:extLst>
          </p:cNvPr>
          <p:cNvSpPr>
            <a:spLocks noGrp="1"/>
          </p:cNvSpPr>
          <p:nvPr>
            <p:ph idx="1"/>
          </p:nvPr>
        </p:nvSpPr>
        <p:spPr>
          <a:xfrm>
            <a:off x="625503" y="1107219"/>
            <a:ext cx="9956800" cy="4873752"/>
          </a:xfrm>
        </p:spPr>
        <p:txBody>
          <a:bodyPr>
            <a:normAutofit/>
          </a:bodyPr>
          <a:lstStyle/>
          <a:p>
            <a:r>
              <a:rPr lang="en-IN" sz="1800" dirty="0">
                <a:solidFill>
                  <a:srgbClr val="424242"/>
                </a:solidFill>
                <a:latin typeface="Open Sans" panose="020B0606030504020204" pitchFamily="34" charset="0"/>
                <a:ea typeface="Times New Roman" panose="02020603050405020304" pitchFamily="18" charset="0"/>
              </a:rPr>
              <a:t>E</a:t>
            </a:r>
            <a:r>
              <a:rPr lang="en-IN" sz="1800" dirty="0">
                <a:solidFill>
                  <a:srgbClr val="424242"/>
                </a:solidFill>
                <a:effectLst/>
                <a:latin typeface="Open Sans" panose="020B0606030504020204" pitchFamily="34" charset="0"/>
                <a:ea typeface="Times New Roman" panose="02020603050405020304" pitchFamily="18" charset="0"/>
              </a:rPr>
              <a:t>nergy production and use (including fuels used by vehicles) were the largest sources of greenhouse gas emissions in 2010 – a whopping 71% of the total.</a:t>
            </a:r>
            <a:endParaRPr lang="en-IN" sz="1800" dirty="0">
              <a:effectLst/>
              <a:latin typeface="Times New Roman" panose="02020603050405020304" pitchFamily="18" charset="0"/>
              <a:ea typeface="Times New Roman" panose="02020603050405020304" pitchFamily="18" charset="0"/>
            </a:endParaRPr>
          </a:p>
          <a:p>
            <a:r>
              <a:rPr lang="en-IN" sz="1800" dirty="0">
                <a:solidFill>
                  <a:srgbClr val="424242"/>
                </a:solidFill>
                <a:effectLst/>
                <a:latin typeface="Open Sans" panose="020B0606030504020204" pitchFamily="34" charset="0"/>
                <a:ea typeface="Times New Roman" panose="02020603050405020304" pitchFamily="18" charset="0"/>
              </a:rPr>
              <a:t>According to </a:t>
            </a:r>
            <a:r>
              <a:rPr lang="en-IN" sz="1800" u="sng" dirty="0">
                <a:solidFill>
                  <a:srgbClr val="0275D8"/>
                </a:solidFill>
                <a:effectLst/>
                <a:latin typeface="Open Sans" panose="020B0606030504020204" pitchFamily="34" charset="0"/>
                <a:ea typeface="Times New Roman" panose="02020603050405020304" pitchFamily="18" charset="0"/>
                <a:cs typeface="Mangal" panose="02040503050203030202" pitchFamily="18" charset="0"/>
                <a:hlinkClick r:id="rId2"/>
              </a:rPr>
              <a:t>WHO</a:t>
            </a:r>
            <a:r>
              <a:rPr lang="en-IN" sz="1800" dirty="0">
                <a:solidFill>
                  <a:srgbClr val="424242"/>
                </a:solidFill>
                <a:effectLst/>
                <a:latin typeface="Open Sans" panose="020B0606030504020204" pitchFamily="34" charset="0"/>
                <a:ea typeface="Times New Roman" panose="02020603050405020304" pitchFamily="18" charset="0"/>
              </a:rPr>
              <a:t>, Delhi houses the world’s most polluted air with small particulate matter six times the safe level. India is also believed to have the world’s highest death rate from chronic respiratory diseases. </a:t>
            </a:r>
          </a:p>
          <a:p>
            <a:r>
              <a:rPr lang="en-IN" sz="1800" dirty="0">
                <a:solidFill>
                  <a:srgbClr val="424242"/>
                </a:solidFill>
                <a:effectLst/>
                <a:latin typeface="Open Sans" panose="020B0606030504020204" pitchFamily="34" charset="0"/>
                <a:ea typeface="Times New Roman" panose="02020603050405020304" pitchFamily="18" charset="0"/>
                <a:cs typeface="Mangal" panose="02040503050203030202" pitchFamily="18" charset="0"/>
              </a:rPr>
              <a:t>Vehicles that move at a high speed emit less amount of toxins but due to lack of space, traffic jams have become the order of the day. Toxins are thus emitted at a higher level as most motorists leave their vehicle engines on even when they are stuck in traffic, often caused by other motorists looking for parking.</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r>
              <a:rPr lang="en-IN" sz="1800" dirty="0">
                <a:solidFill>
                  <a:srgbClr val="424242"/>
                </a:solidFill>
                <a:effectLst/>
                <a:latin typeface="Open Sans" panose="020B0606030504020204" pitchFamily="34" charset="0"/>
                <a:ea typeface="Calibri" panose="020F0502020204030204" pitchFamily="34" charset="0"/>
              </a:rPr>
              <a:t>Through parking data, smart parking systems also enable city administrations to access crucial data to pave the way for cleaner environments. However, such benefits are unlikely to occur with outdated infrastructure in place and disconnected systems that can’t communicate with each other. </a:t>
            </a:r>
            <a:endParaRPr lang="en-IN" sz="1800" dirty="0">
              <a:solidFill>
                <a:srgbClr val="424242"/>
              </a:solidFill>
              <a:latin typeface="Open Sans" panose="020B0606030504020204" pitchFamily="34" charset="0"/>
              <a:ea typeface="Calibri" panose="020F0502020204030204" pitchFamily="34" charset="0"/>
            </a:endParaRPr>
          </a:p>
          <a:p>
            <a:r>
              <a:rPr lang="en-IN" sz="1800" dirty="0">
                <a:solidFill>
                  <a:srgbClr val="424242"/>
                </a:solidFill>
                <a:effectLst/>
                <a:latin typeface="Open Sans" panose="020B0606030504020204" pitchFamily="34" charset="0"/>
                <a:ea typeface="Times New Roman" panose="02020603050405020304" pitchFamily="18" charset="0"/>
              </a:rPr>
              <a:t>By leveraging IoT, smart parking easily solves this problem. Additionally, by implementing dynamic pricing based on available space, smart parking can significantly reduce congestion and overuse of parking lots, thus impacting air and noise pollution.</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724323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8240" y="2675930"/>
            <a:ext cx="9750950" cy="1935826"/>
          </a:xfrm>
        </p:spPr>
        <p:txBody>
          <a:bodyPr>
            <a:normAutofit/>
          </a:bodyPr>
          <a:lstStyle/>
          <a:p>
            <a:pPr algn="ctr"/>
            <a:r>
              <a:rPr lang="en-US" sz="4100" dirty="0">
                <a:latin typeface="Times New Roman" panose="02020603050405020304" pitchFamily="18" charset="0"/>
                <a:cs typeface="Times New Roman" panose="02020603050405020304" pitchFamily="18" charset="0"/>
              </a:rPr>
              <a:t>Accidents caused by parking lots</a:t>
            </a:r>
            <a:endParaRPr lang="en-IN" sz="41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360550" y="6297432"/>
            <a:ext cx="205850" cy="176519"/>
          </a:xfrm>
        </p:spPr>
        <p:txBody>
          <a:bodyPr>
            <a:normAutofit/>
          </a:bodyPr>
          <a:lstStyle/>
          <a:p>
            <a:r>
              <a:rPr lang="en-US" sz="200" dirty="0"/>
              <a:t>.</a:t>
            </a:r>
            <a:endParaRPr lang="en-IN" sz="200" dirty="0"/>
          </a:p>
        </p:txBody>
      </p:sp>
    </p:spTree>
    <p:extLst>
      <p:ext uri="{BB962C8B-B14F-4D97-AF65-F5344CB8AC3E}">
        <p14:creationId xmlns:p14="http://schemas.microsoft.com/office/powerpoint/2010/main" val="21152237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33857" y="0"/>
            <a:ext cx="158143" cy="170635"/>
          </a:xfrm>
        </p:spPr>
        <p:txBody>
          <a:bodyPr>
            <a:normAutofit/>
          </a:bodyPr>
          <a:lstStyle/>
          <a:p>
            <a:r>
              <a:rPr lang="en-US" sz="200" dirty="0"/>
              <a:t>.</a:t>
            </a:r>
            <a:endParaRPr lang="en-IN" sz="200" dirty="0"/>
          </a:p>
        </p:txBody>
      </p:sp>
      <p:sp>
        <p:nvSpPr>
          <p:cNvPr id="3" name="Content Placeholder 2"/>
          <p:cNvSpPr>
            <a:spLocks noGrp="1"/>
          </p:cNvSpPr>
          <p:nvPr>
            <p:ph idx="1"/>
          </p:nvPr>
        </p:nvSpPr>
        <p:spPr>
          <a:xfrm>
            <a:off x="1118484" y="828923"/>
            <a:ext cx="9956800" cy="4873752"/>
          </a:xfrm>
        </p:spPr>
        <p:txBody>
          <a:bodyPr/>
          <a:lstStyle/>
          <a:p>
            <a:endParaRPr lang="en-US" dirty="0"/>
          </a:p>
          <a:p>
            <a:endParaRPr lang="en-US" dirty="0"/>
          </a:p>
          <a:p>
            <a:r>
              <a:rPr lang="en-US" dirty="0"/>
              <a:t>Drivers may be distracted by a variety of factors, including stressful errands, noisy children, or their own cell phones</a:t>
            </a:r>
          </a:p>
          <a:p>
            <a:r>
              <a:rPr lang="en-US" dirty="0"/>
              <a:t>It is estimated that around 20% of all reported vehicle accidents occur in parking lots.</a:t>
            </a:r>
          </a:p>
          <a:p>
            <a:r>
              <a:rPr lang="en-US" dirty="0"/>
              <a:t>Admittedly, most parking lot accidents happen at low speeds. However, accidents are much more serious when pedestrians are involved, which, in parking lots, is common.</a:t>
            </a:r>
          </a:p>
          <a:p>
            <a:r>
              <a:rPr lang="en-US" dirty="0"/>
              <a:t> For the most part, parking lot accidents are not radically different from other types of car accidents, but there are a few important distinctions.</a:t>
            </a:r>
            <a:endParaRPr lang="en-IN" dirty="0"/>
          </a:p>
        </p:txBody>
      </p:sp>
    </p:spTree>
    <p:extLst>
      <p:ext uri="{BB962C8B-B14F-4D97-AF65-F5344CB8AC3E}">
        <p14:creationId xmlns:p14="http://schemas.microsoft.com/office/powerpoint/2010/main" val="24631437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22637"/>
            <a:ext cx="9956800" cy="709972"/>
          </a:xfrm>
        </p:spPr>
        <p:txBody>
          <a:bodyPr>
            <a:normAutofit/>
          </a:bodyPr>
          <a:lstStyle/>
          <a:p>
            <a:r>
              <a:rPr lang="en-US" dirty="0"/>
              <a:t>       *</a:t>
            </a:r>
            <a:r>
              <a:rPr lang="en-US" dirty="0">
                <a:latin typeface="Times New Roman" panose="02020603050405020304" pitchFamily="18" charset="0"/>
                <a:cs typeface="Times New Roman" panose="02020603050405020304" pitchFamily="18" charset="0"/>
              </a:rPr>
              <a:t>Parking Safety Tips*: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09600" y="1298050"/>
            <a:ext cx="9956800" cy="4873752"/>
          </a:xfrm>
        </p:spPr>
        <p:txBody>
          <a:bodyPr>
            <a:normAutofit/>
          </a:bodyPr>
          <a:lstStyle/>
          <a:p>
            <a:endParaRPr lang="en-US" dirty="0"/>
          </a:p>
          <a:p>
            <a:endParaRPr lang="en-US" dirty="0"/>
          </a:p>
          <a:p>
            <a:r>
              <a:rPr lang="en-US" dirty="0"/>
              <a:t>The following strategies for safe parking have been compiled from industry and insurance studies.</a:t>
            </a:r>
          </a:p>
          <a:p>
            <a:r>
              <a:rPr lang="en-US" dirty="0"/>
              <a:t>Stay alert and scan the area. Use your mirrors or rear-view cameras.</a:t>
            </a:r>
          </a:p>
          <a:p>
            <a:r>
              <a:rPr lang="en-US" dirty="0"/>
              <a:t>Look for pedestrians.</a:t>
            </a:r>
          </a:p>
          <a:p>
            <a:r>
              <a:rPr lang="en-US" dirty="0"/>
              <a:t>Drive slow. Obey posted speed limits and signs.</a:t>
            </a:r>
          </a:p>
          <a:p>
            <a:r>
              <a:rPr lang="en-US" dirty="0"/>
              <a:t>Wear your seat belt.</a:t>
            </a:r>
          </a:p>
          <a:p>
            <a:r>
              <a:rPr lang="en-US" dirty="0"/>
              <a:t>When parking, keep distance between your vehicle and others.</a:t>
            </a:r>
          </a:p>
          <a:p>
            <a:r>
              <a:rPr lang="en-US" dirty="0"/>
              <a:t>Reverse park into the parking </a:t>
            </a:r>
            <a:r>
              <a:rPr lang="en-US" dirty="0" err="1"/>
              <a:t>space.We</a:t>
            </a:r>
            <a:r>
              <a:rPr lang="en-US" dirty="0"/>
              <a:t> encourage everyone to exercise forward-first parking. Taking the time to back into a sure-safe parking stall is a small lifestyle change that could prevent an accident and could save a life.</a:t>
            </a:r>
            <a:endParaRPr lang="en-IN" dirty="0"/>
          </a:p>
        </p:txBody>
      </p:sp>
    </p:spTree>
    <p:extLst>
      <p:ext uri="{BB962C8B-B14F-4D97-AF65-F5344CB8AC3E}">
        <p14:creationId xmlns:p14="http://schemas.microsoft.com/office/powerpoint/2010/main" val="451558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675" y="2310170"/>
            <a:ext cx="9956800" cy="2206169"/>
          </a:xfrm>
        </p:spPr>
        <p:txBody>
          <a:bodyPr>
            <a:normAutofit/>
          </a:bodyPr>
          <a:lstStyle/>
          <a:p>
            <a:pPr algn="ctr"/>
            <a:r>
              <a:rPr lang="en-US" sz="4000" dirty="0">
                <a:latin typeface="Times New Roman" pitchFamily="18" charset="0"/>
                <a:cs typeface="Times New Roman" pitchFamily="18" charset="0"/>
              </a:rPr>
              <a:t>Solar electricity (future upgrades)</a:t>
            </a:r>
            <a:endParaRPr lang="en-IN" sz="4000" dirty="0">
              <a:latin typeface="Times New Roman" pitchFamily="18" charset="0"/>
              <a:cs typeface="Times New Roman" pitchFamily="18" charset="0"/>
            </a:endParaRPr>
          </a:p>
        </p:txBody>
      </p:sp>
      <p:sp>
        <p:nvSpPr>
          <p:cNvPr id="3" name="Content Placeholder 2"/>
          <p:cNvSpPr>
            <a:spLocks noGrp="1"/>
          </p:cNvSpPr>
          <p:nvPr>
            <p:ph idx="1"/>
          </p:nvPr>
        </p:nvSpPr>
        <p:spPr>
          <a:xfrm>
            <a:off x="11306754" y="6663193"/>
            <a:ext cx="221753" cy="120860"/>
          </a:xfrm>
        </p:spPr>
        <p:txBody>
          <a:bodyPr>
            <a:normAutofit lnSpcReduction="10000"/>
          </a:bodyPr>
          <a:lstStyle/>
          <a:p>
            <a:pPr marL="0" indent="0">
              <a:buNone/>
            </a:pPr>
            <a:r>
              <a:rPr lang="en-US" sz="200" dirty="0"/>
              <a:t>.</a:t>
            </a:r>
            <a:endParaRPr lang="en-IN" sz="200" dirty="0"/>
          </a:p>
        </p:txBody>
      </p:sp>
    </p:spTree>
    <p:extLst>
      <p:ext uri="{BB962C8B-B14F-4D97-AF65-F5344CB8AC3E}">
        <p14:creationId xmlns:p14="http://schemas.microsoft.com/office/powerpoint/2010/main" val="2365759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0911D-A093-4EEA-B628-478CC9B08217}"/>
              </a:ext>
            </a:extLst>
          </p:cNvPr>
          <p:cNvSpPr>
            <a:spLocks noGrp="1"/>
          </p:cNvSpPr>
          <p:nvPr>
            <p:ph type="ctrTitle"/>
          </p:nvPr>
        </p:nvSpPr>
        <p:spPr>
          <a:xfrm>
            <a:off x="1876424" y="346504"/>
            <a:ext cx="8791575" cy="2405928"/>
          </a:xfrm>
        </p:spPr>
        <p:txBody>
          <a:bodyPr>
            <a:noAutofit/>
          </a:bodyPr>
          <a:lstStyle/>
          <a:p>
            <a:pPr algn="ctr"/>
            <a:r>
              <a:rPr lang="en-US" sz="6000" dirty="0">
                <a:solidFill>
                  <a:srgbClr val="FF0000"/>
                </a:solidFill>
                <a:latin typeface="Algerian" panose="04020705040A02060702" pitchFamily="82" charset="0"/>
              </a:rPr>
              <a:t>AUTOMATIC PARKING </a:t>
            </a:r>
            <a:br>
              <a:rPr lang="en-US" sz="6000" dirty="0">
                <a:solidFill>
                  <a:srgbClr val="FF0000"/>
                </a:solidFill>
                <a:latin typeface="Algerian" panose="04020705040A02060702" pitchFamily="82" charset="0"/>
              </a:rPr>
            </a:br>
            <a:r>
              <a:rPr lang="en-US" sz="6000" dirty="0">
                <a:solidFill>
                  <a:srgbClr val="FF0000"/>
                </a:solidFill>
                <a:latin typeface="Algerian" panose="04020705040A02060702" pitchFamily="82" charset="0"/>
              </a:rPr>
              <a:t>SYSTEM</a:t>
            </a:r>
          </a:p>
        </p:txBody>
      </p:sp>
      <p:pic>
        <p:nvPicPr>
          <p:cNvPr id="5" name="Picture 4">
            <a:extLst>
              <a:ext uri="{FF2B5EF4-FFF2-40B4-BE49-F238E27FC236}">
                <a16:creationId xmlns:a16="http://schemas.microsoft.com/office/drawing/2014/main" id="{63727674-1BBF-4195-B3F0-6431B0BF3290}"/>
              </a:ext>
            </a:extLst>
          </p:cNvPr>
          <p:cNvPicPr>
            <a:picLocks noChangeAspect="1"/>
          </p:cNvPicPr>
          <p:nvPr/>
        </p:nvPicPr>
        <p:blipFill>
          <a:blip r:embed="rId2"/>
          <a:stretch>
            <a:fillRect/>
          </a:stretch>
        </p:blipFill>
        <p:spPr>
          <a:xfrm>
            <a:off x="3326754" y="3080097"/>
            <a:ext cx="4798109" cy="2405928"/>
          </a:xfrm>
          <a:prstGeom prst="rect">
            <a:avLst/>
          </a:prstGeom>
        </p:spPr>
      </p:pic>
    </p:spTree>
    <p:extLst>
      <p:ext uri="{BB962C8B-B14F-4D97-AF65-F5344CB8AC3E}">
        <p14:creationId xmlns:p14="http://schemas.microsoft.com/office/powerpoint/2010/main" val="26128539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11986150" y="0"/>
            <a:ext cx="205850" cy="172623"/>
          </a:xfrm>
        </p:spPr>
        <p:txBody>
          <a:bodyPr/>
          <a:lstStyle/>
          <a:p>
            <a:r>
              <a:rPr lang="en-US" sz="200" dirty="0"/>
              <a:t>.</a:t>
            </a:r>
            <a:endParaRPr lang="en-IN" sz="200" dirty="0"/>
          </a:p>
        </p:txBody>
      </p:sp>
      <p:sp>
        <p:nvSpPr>
          <p:cNvPr id="3" name="Content Placeholder 2"/>
          <p:cNvSpPr>
            <a:spLocks noGrp="1"/>
          </p:cNvSpPr>
          <p:nvPr>
            <p:ph idx="1"/>
          </p:nvPr>
        </p:nvSpPr>
        <p:spPr>
          <a:xfrm>
            <a:off x="617552" y="502920"/>
            <a:ext cx="9956800" cy="5444656"/>
          </a:xfrm>
        </p:spPr>
        <p:txBody>
          <a:bodyPr>
            <a:normAutofit/>
          </a:bodyPr>
          <a:lstStyle/>
          <a:p>
            <a:r>
              <a:rPr lang="en-US" dirty="0"/>
              <a:t>Today this system works on electricity, but in future we can connect solar panel, solar panel converts solar energy into electrical energy and system will be working on solar.</a:t>
            </a:r>
          </a:p>
          <a:p>
            <a:r>
              <a:rPr lang="en-US" dirty="0"/>
              <a:t>We can convert solar energy into electrical energy by following methods:</a:t>
            </a:r>
          </a:p>
          <a:p>
            <a:pPr marL="0" indent="0">
              <a:buNone/>
            </a:pPr>
            <a:r>
              <a:rPr lang="en-US" dirty="0"/>
              <a:t>        A)photovoltaic or pv solar technology</a:t>
            </a:r>
          </a:p>
          <a:p>
            <a:pPr marL="0" indent="0">
              <a:buNone/>
            </a:pPr>
            <a:r>
              <a:rPr lang="en-US" dirty="0"/>
              <a:t>        B)solar thermal technolgy</a:t>
            </a:r>
          </a:p>
          <a:p>
            <a:pPr>
              <a:buFont typeface="Courier New" pitchFamily="49" charset="0"/>
              <a:buChar char="o"/>
            </a:pPr>
            <a:r>
              <a:rPr lang="en-US" dirty="0"/>
              <a:t>Indian market survey hold by many researchers says that demand for electric vehicle is increasing so we need to prepare for mass production of these charging stations. We should plant these charging stations in automatic parking stations which runs on solar electrical power.</a:t>
            </a:r>
          </a:p>
          <a:p>
            <a:pPr>
              <a:buSzPct val="79000"/>
              <a:buFont typeface="Courier New" pitchFamily="49" charset="0"/>
              <a:buChar char="o"/>
            </a:pPr>
            <a:r>
              <a:rPr lang="en-US" dirty="0"/>
              <a:t> in future we can upgrade another feature is We can shade our automatic parking system by solar </a:t>
            </a:r>
            <a:r>
              <a:rPr lang="en-US" dirty="0" err="1"/>
              <a:t>panels.In</a:t>
            </a:r>
            <a:r>
              <a:rPr lang="en-US" dirty="0"/>
              <a:t> that we can convert our parking system into solar roof parking.  In many shopping malls and retail stores which have open parking lots with no shades or protection, solar parking can be a good way to protect the car from the sun and produce clean and free solar electricity.</a:t>
            </a:r>
            <a:endParaRPr lang="en-IN" dirty="0"/>
          </a:p>
        </p:txBody>
      </p:sp>
    </p:spTree>
    <p:extLst>
      <p:ext uri="{BB962C8B-B14F-4D97-AF65-F5344CB8AC3E}">
        <p14:creationId xmlns:p14="http://schemas.microsoft.com/office/powerpoint/2010/main" val="37755950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9113" y="2334024"/>
            <a:ext cx="9956800" cy="3367059"/>
          </a:xfrm>
        </p:spPr>
        <p:txBody>
          <a:bodyPr>
            <a:normAutofit/>
          </a:bodyPr>
          <a:lstStyle/>
          <a:p>
            <a:pPr algn="ctr"/>
            <a:r>
              <a:rPr lang="en-US" sz="4000" dirty="0">
                <a:latin typeface="Times New Roman" pitchFamily="18" charset="0"/>
                <a:cs typeface="Times New Roman" pitchFamily="18" charset="0"/>
              </a:rPr>
              <a:t>Components and connections</a:t>
            </a:r>
            <a:endParaRPr lang="en-IN" sz="4000" dirty="0">
              <a:latin typeface="Times New Roman" pitchFamily="18" charset="0"/>
              <a:cs typeface="Times New Roman" pitchFamily="18" charset="0"/>
            </a:endParaRPr>
          </a:p>
        </p:txBody>
      </p:sp>
      <p:sp>
        <p:nvSpPr>
          <p:cNvPr id="3" name="Content Placeholder 2"/>
          <p:cNvSpPr>
            <a:spLocks noGrp="1"/>
          </p:cNvSpPr>
          <p:nvPr>
            <p:ph idx="1"/>
          </p:nvPr>
        </p:nvSpPr>
        <p:spPr>
          <a:xfrm>
            <a:off x="10416209" y="6361042"/>
            <a:ext cx="150190" cy="112909"/>
          </a:xfrm>
        </p:spPr>
        <p:txBody>
          <a:bodyPr>
            <a:normAutofit fontScale="70000" lnSpcReduction="20000"/>
          </a:bodyPr>
          <a:lstStyle/>
          <a:p>
            <a:pPr marL="0" indent="0">
              <a:buNone/>
            </a:pPr>
            <a:r>
              <a:rPr lang="en-US" sz="200" dirty="0"/>
              <a:t>.</a:t>
            </a:r>
            <a:endParaRPr lang="en-IN" sz="200" dirty="0"/>
          </a:p>
        </p:txBody>
      </p:sp>
    </p:spTree>
    <p:extLst>
      <p:ext uri="{BB962C8B-B14F-4D97-AF65-F5344CB8AC3E}">
        <p14:creationId xmlns:p14="http://schemas.microsoft.com/office/powerpoint/2010/main" val="12837848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4424" y="439716"/>
            <a:ext cx="8036264" cy="767648"/>
          </a:xfrm>
        </p:spPr>
        <p:txBody>
          <a:bodyPr>
            <a:normAutofit fontScale="90000"/>
          </a:bodyPr>
          <a:lstStyle/>
          <a:p>
            <a:r>
              <a:rPr lang="en-IN" dirty="0">
                <a:latin typeface="Times New Roman" pitchFamily="18" charset="0"/>
                <a:cs typeface="Times New Roman" pitchFamily="18" charset="0"/>
              </a:rPr>
              <a:t>ARDUINO UNO</a:t>
            </a:r>
            <a:br>
              <a:rPr lang="en-IN" dirty="0">
                <a:latin typeface="Times New Roman" pitchFamily="18" charset="0"/>
                <a:cs typeface="Times New Roman" pitchFamily="18" charset="0"/>
              </a:rPr>
            </a:b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a:xfrm>
            <a:off x="523782" y="1512736"/>
            <a:ext cx="11668218" cy="4905548"/>
          </a:xfrm>
        </p:spPr>
        <p:txBody>
          <a:bodyPr>
            <a:normAutofit/>
          </a:bodyPr>
          <a:lstStyle/>
          <a:p>
            <a:pPr>
              <a:buFont typeface="Arial" pitchFamily="34" charset="0"/>
              <a:buChar char="•"/>
            </a:pPr>
            <a:r>
              <a:rPr lang="en-US" sz="2000" dirty="0"/>
              <a:t>The Arduino Uno is a microcontroller board which is widely used among various other Arduino boards. The </a:t>
            </a:r>
            <a:r>
              <a:rPr lang="en-US" sz="2000" dirty="0" err="1"/>
              <a:t>uno</a:t>
            </a:r>
            <a:r>
              <a:rPr lang="en-US" sz="2000" dirty="0"/>
              <a:t> is the latest in a series of USB </a:t>
            </a:r>
            <a:r>
              <a:rPr lang="en-US" sz="2000" dirty="0" err="1"/>
              <a:t>arduino</a:t>
            </a:r>
            <a:r>
              <a:rPr lang="en-US" sz="2000" dirty="0"/>
              <a:t> boards and the reference model for Arduino platform. This microcontroller board is based on the ATmega 328. There are 14 digital input/output pins, out of which 6 can be used as PWM outputs. The microcontroller board also has 6 analog inputs, a 16MHz crystal oscillator, a USB connection, a power jack, an ICSP header and a reset button.   </a:t>
            </a:r>
          </a:p>
          <a:p>
            <a:pPr marL="0" indent="0">
              <a:buNone/>
            </a:pPr>
            <a:endParaRPr lang="en-US" sz="2000" dirty="0"/>
          </a:p>
          <a:p>
            <a:pPr marL="0" indent="0">
              <a:buNone/>
            </a:pPr>
            <a:endParaRPr lang="en-US" sz="1100" dirty="0"/>
          </a:p>
          <a:p>
            <a:r>
              <a:rPr lang="en-IN" sz="2000" dirty="0" err="1"/>
              <a:t>Arduino</a:t>
            </a:r>
            <a:r>
              <a:rPr lang="en-IN" sz="2000" dirty="0"/>
              <a:t> boards are available with many different types of built-in modules in it example</a:t>
            </a:r>
          </a:p>
          <a:p>
            <a:pPr marL="0" indent="0">
              <a:buNone/>
            </a:pPr>
            <a:r>
              <a:rPr lang="en-IN" sz="2000" dirty="0"/>
              <a:t>       </a:t>
            </a:r>
            <a:r>
              <a:rPr lang="en-IN" sz="2000" dirty="0" err="1"/>
              <a:t>Arduino</a:t>
            </a:r>
            <a:r>
              <a:rPr lang="en-IN" sz="2000" dirty="0"/>
              <a:t> Wireless shield:</a:t>
            </a:r>
          </a:p>
          <a:p>
            <a:pPr marL="0" indent="0">
              <a:buNone/>
            </a:pPr>
            <a:r>
              <a:rPr lang="en-IN" sz="2000" dirty="0"/>
              <a:t>       </a:t>
            </a:r>
            <a:r>
              <a:rPr lang="en-IN" sz="2000" dirty="0" err="1"/>
              <a:t>Arduino</a:t>
            </a:r>
            <a:r>
              <a:rPr lang="en-IN" sz="2000" dirty="0"/>
              <a:t> Motor Driver Shield:</a:t>
            </a:r>
          </a:p>
          <a:p>
            <a:pPr marL="0" indent="0">
              <a:buNone/>
            </a:pPr>
            <a:r>
              <a:rPr lang="en-IN" sz="2000" dirty="0"/>
              <a:t>       </a:t>
            </a:r>
            <a:r>
              <a:rPr lang="en-IN" sz="2000" dirty="0" err="1"/>
              <a:t>Arduino</a:t>
            </a:r>
            <a:r>
              <a:rPr lang="en-IN" sz="2000" dirty="0"/>
              <a:t> Ethernet shield:</a:t>
            </a:r>
          </a:p>
          <a:p>
            <a:pPr marL="0" indent="0">
              <a:buNone/>
            </a:pPr>
            <a:endParaRPr lang="en-IN" dirty="0"/>
          </a:p>
          <a:p>
            <a:endParaRPr lang="en-IN" dirty="0"/>
          </a:p>
        </p:txBody>
      </p:sp>
    </p:spTree>
    <p:extLst>
      <p:ext uri="{BB962C8B-B14F-4D97-AF65-F5344CB8AC3E}">
        <p14:creationId xmlns:p14="http://schemas.microsoft.com/office/powerpoint/2010/main" val="2758643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13488" y="55659"/>
            <a:ext cx="78629" cy="113623"/>
          </a:xfrm>
        </p:spPr>
        <p:txBody>
          <a:bodyPr>
            <a:normAutofit fontScale="90000"/>
          </a:bodyPr>
          <a:lstStyle/>
          <a:p>
            <a:r>
              <a:rPr lang="en-US" sz="200" dirty="0"/>
              <a:t>.</a:t>
            </a:r>
            <a:endParaRPr lang="en-IN" sz="200" dirty="0"/>
          </a:p>
        </p:txBody>
      </p:sp>
      <p:sp>
        <p:nvSpPr>
          <p:cNvPr id="3" name="Content Placeholder 2"/>
          <p:cNvSpPr>
            <a:spLocks noGrp="1"/>
          </p:cNvSpPr>
          <p:nvPr>
            <p:ph idx="1"/>
          </p:nvPr>
        </p:nvSpPr>
        <p:spPr>
          <a:xfrm>
            <a:off x="1961964" y="1109708"/>
            <a:ext cx="9827582" cy="5122416"/>
          </a:xfrm>
        </p:spPr>
        <p:txBody>
          <a:bodyPr>
            <a:normAutofit/>
          </a:bodyPr>
          <a:lstStyle/>
          <a:p>
            <a:pPr marL="0" indent="0">
              <a:buNone/>
            </a:pPr>
            <a:r>
              <a:rPr lang="en-IN" dirty="0">
                <a:latin typeface="Times New Roman" pitchFamily="18" charset="0"/>
                <a:cs typeface="Times New Roman" pitchFamily="18" charset="0"/>
              </a:rPr>
              <a:t>IR PROXIMITY SENSOR</a:t>
            </a:r>
          </a:p>
          <a:p>
            <a:r>
              <a:rPr lang="en-IN" dirty="0" err="1"/>
              <a:t>Ir</a:t>
            </a:r>
            <a:r>
              <a:rPr lang="en-IN" dirty="0"/>
              <a:t> proximity sensor is widely applied in portable devices such as mobile phones, PDAs . It adopts photodiode which is compatible with CMOS process</a:t>
            </a:r>
          </a:p>
          <a:p>
            <a:r>
              <a:rPr lang="en-IN" dirty="0"/>
              <a:t>the IR proximity sensor works under the condition of sunlight and background lights, reflected signals of tested content</a:t>
            </a:r>
          </a:p>
          <a:p>
            <a:pPr marL="0" indent="0">
              <a:buNone/>
            </a:pPr>
            <a:r>
              <a:rPr lang="en-IN" dirty="0"/>
              <a:t> </a:t>
            </a:r>
            <a:r>
              <a:rPr lang="en-IN" dirty="0">
                <a:latin typeface="Times New Roman" pitchFamily="18" charset="0"/>
                <a:cs typeface="Times New Roman" pitchFamily="18" charset="0"/>
              </a:rPr>
              <a:t>SERVO MOTOR</a:t>
            </a:r>
          </a:p>
          <a:p>
            <a:r>
              <a:rPr lang="en-US" dirty="0"/>
              <a:t>It is a control motor that effectively controls position, speed, acceleration and torque by controlling the movement of mechanical equipment in the servo structure.</a:t>
            </a:r>
          </a:p>
          <a:p>
            <a:r>
              <a:rPr lang="en-US" dirty="0"/>
              <a:t>the function of an AC servo motor is to convert the received voltage signal into a specific speed or angular displacement of the motor,</a:t>
            </a:r>
          </a:p>
          <a:p>
            <a:endParaRPr lang="en-IN" dirty="0"/>
          </a:p>
        </p:txBody>
      </p:sp>
    </p:spTree>
    <p:extLst>
      <p:ext uri="{BB962C8B-B14F-4D97-AF65-F5344CB8AC3E}">
        <p14:creationId xmlns:p14="http://schemas.microsoft.com/office/powerpoint/2010/main" val="2090423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8072" y="63611"/>
            <a:ext cx="174045" cy="209040"/>
          </a:xfrm>
        </p:spPr>
        <p:txBody>
          <a:bodyPr/>
          <a:lstStyle/>
          <a:p>
            <a:r>
              <a:rPr lang="en-US" sz="200" dirty="0"/>
              <a:t>.</a:t>
            </a:r>
            <a:endParaRPr lang="en-IN" sz="200" dirty="0"/>
          </a:p>
        </p:txBody>
      </p:sp>
      <p:sp>
        <p:nvSpPr>
          <p:cNvPr id="3" name="Content Placeholder 2"/>
          <p:cNvSpPr>
            <a:spLocks noGrp="1"/>
          </p:cNvSpPr>
          <p:nvPr>
            <p:ph idx="1"/>
          </p:nvPr>
        </p:nvSpPr>
        <p:spPr>
          <a:xfrm>
            <a:off x="1693373" y="1284310"/>
            <a:ext cx="9956800" cy="4873752"/>
          </a:xfrm>
        </p:spPr>
        <p:txBody>
          <a:bodyPr/>
          <a:lstStyle/>
          <a:p>
            <a:pPr marL="0" indent="0">
              <a:buNone/>
            </a:pPr>
            <a:r>
              <a:rPr lang="en-IN" dirty="0">
                <a:latin typeface="Times New Roman" pitchFamily="18" charset="0"/>
                <a:cs typeface="Times New Roman" pitchFamily="18" charset="0"/>
              </a:rPr>
              <a:t>DISPLAY</a:t>
            </a:r>
          </a:p>
          <a:p>
            <a:r>
              <a:rPr lang="en-US" dirty="0"/>
              <a:t>A liquid crystal display (LCD) is a thin, flat electronic visual display that uses the light modulating properties of liquid crystals (LCs). LCs does not emit light directly.</a:t>
            </a:r>
            <a:br>
              <a:rPr lang="en-US" dirty="0"/>
            </a:br>
            <a:endParaRPr lang="en-IN" dirty="0"/>
          </a:p>
          <a:p>
            <a:r>
              <a:rPr lang="en-US" b="1" dirty="0"/>
              <a:t>16×2 LCD</a:t>
            </a:r>
            <a:r>
              <a:rPr lang="en-US" dirty="0"/>
              <a:t> is named so because; it has 16 Columns and 2 Rows. There are a lot of combinations available like, 8×1, 8×2, 10×2, 16×1, etc. But the most used one is the 16*2 LCD, hence we are using it here.</a:t>
            </a:r>
            <a:endParaRPr lang="en-IN" dirty="0"/>
          </a:p>
          <a:p>
            <a:endParaRPr lang="en-IN" dirty="0"/>
          </a:p>
        </p:txBody>
      </p:sp>
    </p:spTree>
    <p:extLst>
      <p:ext uri="{BB962C8B-B14F-4D97-AF65-F5344CB8AC3E}">
        <p14:creationId xmlns:p14="http://schemas.microsoft.com/office/powerpoint/2010/main" val="5887119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7995" y="238538"/>
            <a:ext cx="9956800" cy="530750"/>
          </a:xfrm>
        </p:spPr>
        <p:txBody>
          <a:bodyPr>
            <a:normAutofit fontScale="90000"/>
          </a:bodyPr>
          <a:lstStyle/>
          <a:p>
            <a:pPr algn="ctr"/>
            <a:r>
              <a:rPr lang="en-US" dirty="0">
                <a:latin typeface="Times New Roman" pitchFamily="18" charset="0"/>
                <a:cs typeface="Times New Roman" pitchFamily="18" charset="0"/>
              </a:rPr>
              <a:t>connections</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a:xfrm>
            <a:off x="617995" y="1114988"/>
            <a:ext cx="9956800" cy="4873752"/>
          </a:xfrm>
        </p:spPr>
        <p:txBody>
          <a:bodyPr/>
          <a:lstStyle/>
          <a:p>
            <a:pPr marL="0" indent="0">
              <a:buNone/>
            </a:pPr>
            <a:r>
              <a:rPr lang="en-US" sz="200" dirty="0"/>
              <a:t>.</a:t>
            </a:r>
            <a:endParaRPr lang="en-IN" sz="200" dirty="0"/>
          </a:p>
        </p:txBody>
      </p:sp>
      <p:pic>
        <p:nvPicPr>
          <p:cNvPr id="1026" name="Picture 2" descr="C:\Users\rajri\Pictures\Screenshots\Screenshot (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2612" y="1279949"/>
            <a:ext cx="6135758" cy="451463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615979" y="2791886"/>
            <a:ext cx="1645920" cy="369332"/>
          </a:xfrm>
          <a:prstGeom prst="rect">
            <a:avLst/>
          </a:prstGeom>
          <a:noFill/>
        </p:spPr>
        <p:txBody>
          <a:bodyPr wrap="square" rtlCol="0">
            <a:spAutoFit/>
          </a:bodyPr>
          <a:lstStyle/>
          <a:p>
            <a:r>
              <a:rPr lang="en-US" dirty="0"/>
              <a:t>Servo motor</a:t>
            </a:r>
            <a:endParaRPr lang="en-IN" dirty="0"/>
          </a:p>
        </p:txBody>
      </p:sp>
      <p:sp>
        <p:nvSpPr>
          <p:cNvPr id="5" name="TextBox 4"/>
          <p:cNvSpPr txBox="1"/>
          <p:nvPr/>
        </p:nvSpPr>
        <p:spPr>
          <a:xfrm>
            <a:off x="7386762" y="1908313"/>
            <a:ext cx="1669774" cy="646331"/>
          </a:xfrm>
          <a:prstGeom prst="rect">
            <a:avLst/>
          </a:prstGeom>
          <a:noFill/>
        </p:spPr>
        <p:txBody>
          <a:bodyPr wrap="square" rtlCol="0">
            <a:spAutoFit/>
          </a:bodyPr>
          <a:lstStyle/>
          <a:p>
            <a:r>
              <a:rPr lang="en-US" dirty="0"/>
              <a:t>IR proximity sensors</a:t>
            </a:r>
            <a:endParaRPr lang="en-IN" dirty="0"/>
          </a:p>
        </p:txBody>
      </p:sp>
      <p:sp>
        <p:nvSpPr>
          <p:cNvPr id="6" name="TextBox 5"/>
          <p:cNvSpPr txBox="1"/>
          <p:nvPr/>
        </p:nvSpPr>
        <p:spPr>
          <a:xfrm>
            <a:off x="8648370" y="4732129"/>
            <a:ext cx="1606164" cy="646331"/>
          </a:xfrm>
          <a:prstGeom prst="rect">
            <a:avLst/>
          </a:prstGeom>
          <a:noFill/>
        </p:spPr>
        <p:txBody>
          <a:bodyPr wrap="square" rtlCol="0">
            <a:spAutoFit/>
          </a:bodyPr>
          <a:lstStyle/>
          <a:p>
            <a:r>
              <a:rPr lang="en-US" dirty="0"/>
              <a:t>16x2 LCD display</a:t>
            </a:r>
            <a:endParaRPr lang="en-IN" dirty="0"/>
          </a:p>
        </p:txBody>
      </p:sp>
      <p:sp>
        <p:nvSpPr>
          <p:cNvPr id="7" name="TextBox 6"/>
          <p:cNvSpPr txBox="1"/>
          <p:nvPr/>
        </p:nvSpPr>
        <p:spPr>
          <a:xfrm>
            <a:off x="3713259" y="4764372"/>
            <a:ext cx="2695492" cy="369332"/>
          </a:xfrm>
          <a:prstGeom prst="rect">
            <a:avLst/>
          </a:prstGeom>
          <a:noFill/>
        </p:spPr>
        <p:txBody>
          <a:bodyPr wrap="square" rtlCol="0">
            <a:spAutoFit/>
          </a:bodyPr>
          <a:lstStyle/>
          <a:p>
            <a:r>
              <a:rPr lang="en-US" dirty="0"/>
              <a:t>Arduino </a:t>
            </a:r>
            <a:r>
              <a:rPr lang="en-US" dirty="0" err="1"/>
              <a:t>uno</a:t>
            </a:r>
            <a:endParaRPr lang="en-IN" dirty="0"/>
          </a:p>
        </p:txBody>
      </p:sp>
      <p:sp>
        <p:nvSpPr>
          <p:cNvPr id="8" name="TextBox 7"/>
          <p:cNvSpPr txBox="1"/>
          <p:nvPr/>
        </p:nvSpPr>
        <p:spPr>
          <a:xfrm>
            <a:off x="2615979" y="5495026"/>
            <a:ext cx="2401294" cy="369332"/>
          </a:xfrm>
          <a:prstGeom prst="rect">
            <a:avLst/>
          </a:prstGeom>
          <a:noFill/>
        </p:spPr>
        <p:txBody>
          <a:bodyPr wrap="square" rtlCol="0">
            <a:spAutoFit/>
          </a:bodyPr>
          <a:lstStyle/>
          <a:p>
            <a:r>
              <a:rPr lang="en-US" dirty="0"/>
              <a:t>Battery</a:t>
            </a:r>
          </a:p>
        </p:txBody>
      </p:sp>
    </p:spTree>
    <p:extLst>
      <p:ext uri="{BB962C8B-B14F-4D97-AF65-F5344CB8AC3E}">
        <p14:creationId xmlns:p14="http://schemas.microsoft.com/office/powerpoint/2010/main" val="1113559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8870" y="1741334"/>
            <a:ext cx="9956800" cy="2751151"/>
          </a:xfrm>
        </p:spPr>
        <p:txBody>
          <a:bodyPr>
            <a:normAutofit/>
          </a:bodyPr>
          <a:lstStyle/>
          <a:p>
            <a:pPr algn="ctr"/>
            <a:r>
              <a:rPr lang="en-US" sz="2800" dirty="0">
                <a:latin typeface="Times New Roman" pitchFamily="18" charset="0"/>
                <a:cs typeface="Times New Roman" pitchFamily="18" charset="0"/>
              </a:rPr>
              <a:t>Presentation 3</a:t>
            </a:r>
            <a:r>
              <a:rPr lang="en-US" sz="4800" dirty="0">
                <a:latin typeface="Times New Roman" pitchFamily="18" charset="0"/>
                <a:cs typeface="Times New Roman" pitchFamily="18" charset="0"/>
              </a:rPr>
              <a:t/>
            </a:r>
            <a:br>
              <a:rPr lang="en-US" sz="4800" dirty="0">
                <a:latin typeface="Times New Roman" pitchFamily="18" charset="0"/>
                <a:cs typeface="Times New Roman" pitchFamily="18" charset="0"/>
              </a:rPr>
            </a:br>
            <a:r>
              <a:rPr lang="en-US" sz="4800" dirty="0">
                <a:latin typeface="Times New Roman" pitchFamily="18" charset="0"/>
                <a:cs typeface="Times New Roman" pitchFamily="18" charset="0"/>
              </a:rPr>
              <a:t>Progress On Model</a:t>
            </a:r>
            <a:endParaRPr lang="en-IN" sz="4800" dirty="0">
              <a:latin typeface="Times New Roman" panose="02020603050405020304" pitchFamily="18" charset="0"/>
              <a:cs typeface="Times New Roman" pitchFamily="18" charset="0"/>
            </a:endParaRPr>
          </a:p>
        </p:txBody>
      </p:sp>
      <p:sp>
        <p:nvSpPr>
          <p:cNvPr id="3" name="Content Placeholder 2"/>
          <p:cNvSpPr>
            <a:spLocks noGrp="1"/>
          </p:cNvSpPr>
          <p:nvPr>
            <p:ph idx="1"/>
          </p:nvPr>
        </p:nvSpPr>
        <p:spPr>
          <a:xfrm>
            <a:off x="11529391" y="6392847"/>
            <a:ext cx="118386" cy="112909"/>
          </a:xfrm>
        </p:spPr>
        <p:txBody>
          <a:bodyPr>
            <a:normAutofit fontScale="70000" lnSpcReduction="20000"/>
          </a:bodyPr>
          <a:lstStyle/>
          <a:p>
            <a:r>
              <a:rPr lang="en-US" sz="200" dirty="0"/>
              <a:t>,</a:t>
            </a:r>
            <a:endParaRPr lang="en-IN" sz="200" dirty="0"/>
          </a:p>
        </p:txBody>
      </p:sp>
    </p:spTree>
    <p:extLst>
      <p:ext uri="{BB962C8B-B14F-4D97-AF65-F5344CB8AC3E}">
        <p14:creationId xmlns:p14="http://schemas.microsoft.com/office/powerpoint/2010/main" val="23001334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860939"/>
          </a:xfrm>
        </p:spPr>
        <p:txBody>
          <a:bodyPr/>
          <a:lstStyle/>
          <a:p>
            <a:r>
              <a:rPr lang="en-US" dirty="0">
                <a:latin typeface="Times New Roman" panose="02020603050405020304" pitchFamily="18" charset="0"/>
                <a:cs typeface="Times New Roman" panose="02020603050405020304" pitchFamily="18" charset="0"/>
              </a:rPr>
              <a:t>Components we used</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endParaRPr lang="en-IN" dirty="0"/>
          </a:p>
        </p:txBody>
      </p:sp>
      <p:pic>
        <p:nvPicPr>
          <p:cNvPr id="1026" name="Picture 2" descr="C:\Users\rajri\Desktop\New folder (6)\IMG_456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28" y="1735103"/>
            <a:ext cx="11960238" cy="504744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476292" y="3867533"/>
            <a:ext cx="1562100" cy="523220"/>
          </a:xfrm>
          <a:prstGeom prst="rect">
            <a:avLst/>
          </a:prstGeom>
          <a:noFill/>
        </p:spPr>
        <p:txBody>
          <a:bodyPr wrap="square" rtlCol="0">
            <a:spAutoFit/>
          </a:bodyPr>
          <a:lstStyle/>
          <a:p>
            <a:r>
              <a:rPr lang="en-US" sz="1400" dirty="0"/>
              <a:t>IR PROXIMIY SENSOR</a:t>
            </a:r>
            <a:endParaRPr lang="en-IN" sz="1400" dirty="0"/>
          </a:p>
        </p:txBody>
      </p:sp>
      <p:sp>
        <p:nvSpPr>
          <p:cNvPr id="5" name="TextBox 4"/>
          <p:cNvSpPr txBox="1"/>
          <p:nvPr/>
        </p:nvSpPr>
        <p:spPr>
          <a:xfrm>
            <a:off x="3824244" y="3821366"/>
            <a:ext cx="1827214" cy="307777"/>
          </a:xfrm>
          <a:prstGeom prst="rect">
            <a:avLst/>
          </a:prstGeom>
          <a:noFill/>
        </p:spPr>
        <p:txBody>
          <a:bodyPr wrap="square" rtlCol="0">
            <a:spAutoFit/>
          </a:bodyPr>
          <a:lstStyle/>
          <a:p>
            <a:r>
              <a:rPr lang="en-US" sz="1400" dirty="0"/>
              <a:t>SERVO MOTOR</a:t>
            </a:r>
            <a:endParaRPr lang="en-IN" sz="1400" dirty="0"/>
          </a:p>
        </p:txBody>
      </p:sp>
      <p:sp>
        <p:nvSpPr>
          <p:cNvPr id="6" name="TextBox 5"/>
          <p:cNvSpPr txBox="1"/>
          <p:nvPr/>
        </p:nvSpPr>
        <p:spPr>
          <a:xfrm>
            <a:off x="6494559" y="3895308"/>
            <a:ext cx="1668780" cy="307777"/>
          </a:xfrm>
          <a:prstGeom prst="rect">
            <a:avLst/>
          </a:prstGeom>
          <a:noFill/>
        </p:spPr>
        <p:txBody>
          <a:bodyPr wrap="square" rtlCol="0">
            <a:spAutoFit/>
          </a:bodyPr>
          <a:lstStyle/>
          <a:p>
            <a:r>
              <a:rPr lang="en-US" sz="1400" dirty="0"/>
              <a:t>9V BATTERY</a:t>
            </a:r>
            <a:endParaRPr lang="en-IN" sz="1400" dirty="0"/>
          </a:p>
        </p:txBody>
      </p:sp>
      <p:sp>
        <p:nvSpPr>
          <p:cNvPr id="7" name="TextBox 6"/>
          <p:cNvSpPr txBox="1"/>
          <p:nvPr/>
        </p:nvSpPr>
        <p:spPr>
          <a:xfrm>
            <a:off x="8976029" y="6413441"/>
            <a:ext cx="1988820" cy="307777"/>
          </a:xfrm>
          <a:prstGeom prst="rect">
            <a:avLst/>
          </a:prstGeom>
          <a:noFill/>
        </p:spPr>
        <p:txBody>
          <a:bodyPr wrap="square" rtlCol="0">
            <a:spAutoFit/>
          </a:bodyPr>
          <a:lstStyle/>
          <a:p>
            <a:r>
              <a:rPr lang="en-US" sz="1400" dirty="0"/>
              <a:t>JUMPER WIRE</a:t>
            </a:r>
            <a:endParaRPr lang="en-IN" sz="1400" dirty="0"/>
          </a:p>
        </p:txBody>
      </p:sp>
      <p:sp>
        <p:nvSpPr>
          <p:cNvPr id="8" name="TextBox 7"/>
          <p:cNvSpPr txBox="1"/>
          <p:nvPr/>
        </p:nvSpPr>
        <p:spPr>
          <a:xfrm>
            <a:off x="5084528" y="5745777"/>
            <a:ext cx="2324100" cy="307777"/>
          </a:xfrm>
          <a:prstGeom prst="rect">
            <a:avLst/>
          </a:prstGeom>
          <a:noFill/>
        </p:spPr>
        <p:txBody>
          <a:bodyPr wrap="square" rtlCol="0">
            <a:spAutoFit/>
          </a:bodyPr>
          <a:lstStyle/>
          <a:p>
            <a:r>
              <a:rPr lang="en-US" sz="1400" dirty="0"/>
              <a:t>16X2 LCD DISAPLAY</a:t>
            </a:r>
            <a:endParaRPr lang="en-IN" sz="1400" dirty="0"/>
          </a:p>
        </p:txBody>
      </p:sp>
      <p:sp>
        <p:nvSpPr>
          <p:cNvPr id="9" name="TextBox 8"/>
          <p:cNvSpPr txBox="1"/>
          <p:nvPr/>
        </p:nvSpPr>
        <p:spPr>
          <a:xfrm>
            <a:off x="3038392" y="6322912"/>
            <a:ext cx="1783080" cy="307777"/>
          </a:xfrm>
          <a:prstGeom prst="rect">
            <a:avLst/>
          </a:prstGeom>
          <a:noFill/>
        </p:spPr>
        <p:txBody>
          <a:bodyPr wrap="square" rtlCol="0">
            <a:spAutoFit/>
          </a:bodyPr>
          <a:lstStyle/>
          <a:p>
            <a:r>
              <a:rPr lang="en-US" sz="1400" dirty="0"/>
              <a:t>BREAD BOARD</a:t>
            </a:r>
            <a:endParaRPr lang="en-IN" sz="1400" dirty="0"/>
          </a:p>
        </p:txBody>
      </p:sp>
      <p:sp>
        <p:nvSpPr>
          <p:cNvPr id="10" name="TextBox 9"/>
          <p:cNvSpPr txBox="1"/>
          <p:nvPr/>
        </p:nvSpPr>
        <p:spPr>
          <a:xfrm>
            <a:off x="810701" y="6061302"/>
            <a:ext cx="1623060" cy="523220"/>
          </a:xfrm>
          <a:prstGeom prst="rect">
            <a:avLst/>
          </a:prstGeom>
          <a:noFill/>
        </p:spPr>
        <p:txBody>
          <a:bodyPr wrap="square" rtlCol="0">
            <a:spAutoFit/>
          </a:bodyPr>
          <a:lstStyle/>
          <a:p>
            <a:r>
              <a:rPr lang="en-US" sz="1400" dirty="0"/>
              <a:t>ARDUINO UNO BOARD</a:t>
            </a:r>
            <a:endParaRPr lang="en-IN" sz="1400" dirty="0"/>
          </a:p>
        </p:txBody>
      </p:sp>
    </p:spTree>
    <p:extLst>
      <p:ext uri="{BB962C8B-B14F-4D97-AF65-F5344CB8AC3E}">
        <p14:creationId xmlns:p14="http://schemas.microsoft.com/office/powerpoint/2010/main" val="38294121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CONNECTION OF CIRCIUT</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endParaRPr lang="en-IN" dirty="0"/>
          </a:p>
        </p:txBody>
      </p:sp>
      <p:pic>
        <p:nvPicPr>
          <p:cNvPr id="2050" name="Picture 2" descr="C:\Users\rajri\Desktop\New folder (6)\IMG_455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91" y="1624613"/>
            <a:ext cx="12100264" cy="5206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3215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69833" y="641866"/>
            <a:ext cx="8015688" cy="822950"/>
          </a:xfrm>
        </p:spPr>
        <p:txBody>
          <a:bodyPr/>
          <a:lstStyle/>
          <a:p>
            <a:r>
              <a:rPr lang="en-US" dirty="0">
                <a:latin typeface="Times New Roman" panose="02020603050405020304" pitchFamily="18" charset="0"/>
                <a:cs typeface="Times New Roman" panose="02020603050405020304" pitchFamily="18" charset="0"/>
              </a:rPr>
              <a:t>    COST ANAYLISIS  </a:t>
            </a:r>
            <a:endParaRPr lang="en-IN" dirty="0">
              <a:latin typeface="Times New Roman" panose="02020603050405020304" pitchFamily="18" charset="0"/>
              <a:cs typeface="Times New Roman" panose="02020603050405020304" pitchFamily="18"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5270334"/>
              </p:ext>
            </p:extLst>
          </p:nvPr>
        </p:nvGraphicFramePr>
        <p:xfrm>
          <a:off x="771276" y="1701579"/>
          <a:ext cx="10429024" cy="4257927"/>
        </p:xfrm>
        <a:graphic>
          <a:graphicData uri="http://schemas.openxmlformats.org/drawingml/2006/table">
            <a:tbl>
              <a:tblPr firstRow="1" bandRow="1">
                <a:tableStyleId>{5C22544A-7EE6-4342-B048-85BDC9FD1C3A}</a:tableStyleId>
              </a:tblPr>
              <a:tblGrid>
                <a:gridCol w="5214512">
                  <a:extLst>
                    <a:ext uri="{9D8B030D-6E8A-4147-A177-3AD203B41FA5}">
                      <a16:colId xmlns:a16="http://schemas.microsoft.com/office/drawing/2014/main" val="20000"/>
                    </a:ext>
                  </a:extLst>
                </a:gridCol>
                <a:gridCol w="5214512">
                  <a:extLst>
                    <a:ext uri="{9D8B030D-6E8A-4147-A177-3AD203B41FA5}">
                      <a16:colId xmlns:a16="http://schemas.microsoft.com/office/drawing/2014/main" val="20001"/>
                    </a:ext>
                  </a:extLst>
                </a:gridCol>
              </a:tblGrid>
              <a:tr h="473103">
                <a:tc>
                  <a:txBody>
                    <a:bodyPr/>
                    <a:lstStyle/>
                    <a:p>
                      <a:r>
                        <a:rPr lang="en-US" dirty="0"/>
                        <a:t>COMPONENTS</a:t>
                      </a:r>
                      <a:endParaRPr lang="en-IN" dirty="0"/>
                    </a:p>
                  </a:txBody>
                  <a:tcPr/>
                </a:tc>
                <a:tc>
                  <a:txBody>
                    <a:bodyPr/>
                    <a:lstStyle/>
                    <a:p>
                      <a:r>
                        <a:rPr lang="en-US" dirty="0"/>
                        <a:t>PRICE</a:t>
                      </a:r>
                      <a:endParaRPr lang="en-IN" dirty="0"/>
                    </a:p>
                  </a:txBody>
                  <a:tcPr/>
                </a:tc>
                <a:extLst>
                  <a:ext uri="{0D108BD9-81ED-4DB2-BD59-A6C34878D82A}">
                    <a16:rowId xmlns:a16="http://schemas.microsoft.com/office/drawing/2014/main" val="10000"/>
                  </a:ext>
                </a:extLst>
              </a:tr>
              <a:tr h="473103">
                <a:tc>
                  <a:txBody>
                    <a:bodyPr/>
                    <a:lstStyle/>
                    <a:p>
                      <a:r>
                        <a:rPr lang="en-US" dirty="0"/>
                        <a:t>ARDUINO UNO BOARD</a:t>
                      </a:r>
                      <a:endParaRPr lang="en-IN" dirty="0"/>
                    </a:p>
                  </a:txBody>
                  <a:tcPr/>
                </a:tc>
                <a:tc>
                  <a:txBody>
                    <a:bodyPr/>
                    <a:lstStyle/>
                    <a:p>
                      <a:r>
                        <a:rPr lang="en-US" dirty="0"/>
                        <a:t>600</a:t>
                      </a:r>
                      <a:endParaRPr lang="en-IN" dirty="0"/>
                    </a:p>
                  </a:txBody>
                  <a:tcPr/>
                </a:tc>
                <a:extLst>
                  <a:ext uri="{0D108BD9-81ED-4DB2-BD59-A6C34878D82A}">
                    <a16:rowId xmlns:a16="http://schemas.microsoft.com/office/drawing/2014/main" val="10001"/>
                  </a:ext>
                </a:extLst>
              </a:tr>
              <a:tr h="473103">
                <a:tc>
                  <a:txBody>
                    <a:bodyPr/>
                    <a:lstStyle/>
                    <a:p>
                      <a:r>
                        <a:rPr lang="en-US" dirty="0"/>
                        <a:t>BREAD</a:t>
                      </a:r>
                      <a:r>
                        <a:rPr lang="en-US" baseline="0" dirty="0"/>
                        <a:t> BOARD </a:t>
                      </a:r>
                      <a:endParaRPr lang="en-IN" dirty="0"/>
                    </a:p>
                  </a:txBody>
                  <a:tcPr/>
                </a:tc>
                <a:tc>
                  <a:txBody>
                    <a:bodyPr/>
                    <a:lstStyle/>
                    <a:p>
                      <a:r>
                        <a:rPr lang="en-US" dirty="0"/>
                        <a:t>196</a:t>
                      </a:r>
                      <a:endParaRPr lang="en-IN" dirty="0"/>
                    </a:p>
                  </a:txBody>
                  <a:tcPr/>
                </a:tc>
                <a:extLst>
                  <a:ext uri="{0D108BD9-81ED-4DB2-BD59-A6C34878D82A}">
                    <a16:rowId xmlns:a16="http://schemas.microsoft.com/office/drawing/2014/main" val="10002"/>
                  </a:ext>
                </a:extLst>
              </a:tr>
              <a:tr h="473103">
                <a:tc>
                  <a:txBody>
                    <a:bodyPr/>
                    <a:lstStyle/>
                    <a:p>
                      <a:r>
                        <a:rPr lang="en-US" dirty="0"/>
                        <a:t>JUMPER WIRE</a:t>
                      </a:r>
                      <a:endParaRPr lang="en-IN" dirty="0"/>
                    </a:p>
                  </a:txBody>
                  <a:tcPr/>
                </a:tc>
                <a:tc>
                  <a:txBody>
                    <a:bodyPr/>
                    <a:lstStyle/>
                    <a:p>
                      <a:r>
                        <a:rPr lang="en-US" dirty="0"/>
                        <a:t>256</a:t>
                      </a:r>
                      <a:endParaRPr lang="en-IN" dirty="0"/>
                    </a:p>
                  </a:txBody>
                  <a:tcPr/>
                </a:tc>
                <a:extLst>
                  <a:ext uri="{0D108BD9-81ED-4DB2-BD59-A6C34878D82A}">
                    <a16:rowId xmlns:a16="http://schemas.microsoft.com/office/drawing/2014/main" val="10003"/>
                  </a:ext>
                </a:extLst>
              </a:tr>
              <a:tr h="473103">
                <a:tc>
                  <a:txBody>
                    <a:bodyPr/>
                    <a:lstStyle/>
                    <a:p>
                      <a:r>
                        <a:rPr lang="en-US" dirty="0"/>
                        <a:t>SERVO</a:t>
                      </a:r>
                      <a:r>
                        <a:rPr lang="en-US" baseline="0" dirty="0"/>
                        <a:t> MOTOR</a:t>
                      </a:r>
                      <a:endParaRPr lang="en-IN" dirty="0"/>
                    </a:p>
                  </a:txBody>
                  <a:tcPr/>
                </a:tc>
                <a:tc>
                  <a:txBody>
                    <a:bodyPr/>
                    <a:lstStyle/>
                    <a:p>
                      <a:r>
                        <a:rPr lang="en-US" dirty="0"/>
                        <a:t>250</a:t>
                      </a:r>
                      <a:endParaRPr lang="en-IN" dirty="0"/>
                    </a:p>
                  </a:txBody>
                  <a:tcPr/>
                </a:tc>
                <a:extLst>
                  <a:ext uri="{0D108BD9-81ED-4DB2-BD59-A6C34878D82A}">
                    <a16:rowId xmlns:a16="http://schemas.microsoft.com/office/drawing/2014/main" val="10004"/>
                  </a:ext>
                </a:extLst>
              </a:tr>
              <a:tr h="473103">
                <a:tc>
                  <a:txBody>
                    <a:bodyPr/>
                    <a:lstStyle/>
                    <a:p>
                      <a:r>
                        <a:rPr lang="en-US" dirty="0"/>
                        <a:t>IR</a:t>
                      </a:r>
                      <a:r>
                        <a:rPr lang="en-US" baseline="0" dirty="0"/>
                        <a:t> PROXIMITY SENSORS</a:t>
                      </a:r>
                      <a:endParaRPr lang="en-IN" dirty="0"/>
                    </a:p>
                  </a:txBody>
                  <a:tcPr/>
                </a:tc>
                <a:tc>
                  <a:txBody>
                    <a:bodyPr/>
                    <a:lstStyle/>
                    <a:p>
                      <a:r>
                        <a:rPr lang="en-US" dirty="0"/>
                        <a:t>250</a:t>
                      </a:r>
                      <a:endParaRPr lang="en-IN" dirty="0"/>
                    </a:p>
                  </a:txBody>
                  <a:tcPr/>
                </a:tc>
                <a:extLst>
                  <a:ext uri="{0D108BD9-81ED-4DB2-BD59-A6C34878D82A}">
                    <a16:rowId xmlns:a16="http://schemas.microsoft.com/office/drawing/2014/main" val="10005"/>
                  </a:ext>
                </a:extLst>
              </a:tr>
              <a:tr h="473103">
                <a:tc>
                  <a:txBody>
                    <a:bodyPr/>
                    <a:lstStyle/>
                    <a:p>
                      <a:r>
                        <a:rPr lang="en-US" dirty="0"/>
                        <a:t>16X2</a:t>
                      </a:r>
                      <a:r>
                        <a:rPr lang="en-US" baseline="0" dirty="0"/>
                        <a:t> LCD DISPLAY</a:t>
                      </a:r>
                      <a:endParaRPr lang="en-IN" dirty="0"/>
                    </a:p>
                  </a:txBody>
                  <a:tcPr/>
                </a:tc>
                <a:tc>
                  <a:txBody>
                    <a:bodyPr/>
                    <a:lstStyle/>
                    <a:p>
                      <a:r>
                        <a:rPr lang="en-US" dirty="0"/>
                        <a:t>390</a:t>
                      </a:r>
                      <a:endParaRPr lang="en-IN" dirty="0"/>
                    </a:p>
                  </a:txBody>
                  <a:tcPr/>
                </a:tc>
                <a:extLst>
                  <a:ext uri="{0D108BD9-81ED-4DB2-BD59-A6C34878D82A}">
                    <a16:rowId xmlns:a16="http://schemas.microsoft.com/office/drawing/2014/main" val="10006"/>
                  </a:ext>
                </a:extLst>
              </a:tr>
              <a:tr h="473103">
                <a:tc>
                  <a:txBody>
                    <a:bodyPr/>
                    <a:lstStyle/>
                    <a:p>
                      <a:r>
                        <a:rPr lang="en-US" dirty="0"/>
                        <a:t>CRAFT MATERIALS</a:t>
                      </a:r>
                      <a:endParaRPr lang="en-IN" dirty="0"/>
                    </a:p>
                  </a:txBody>
                  <a:tcPr/>
                </a:tc>
                <a:tc>
                  <a:txBody>
                    <a:bodyPr/>
                    <a:lstStyle/>
                    <a:p>
                      <a:r>
                        <a:rPr lang="en-US" dirty="0"/>
                        <a:t>350</a:t>
                      </a:r>
                      <a:endParaRPr lang="en-IN" dirty="0"/>
                    </a:p>
                  </a:txBody>
                  <a:tcPr/>
                </a:tc>
                <a:extLst>
                  <a:ext uri="{0D108BD9-81ED-4DB2-BD59-A6C34878D82A}">
                    <a16:rowId xmlns:a16="http://schemas.microsoft.com/office/drawing/2014/main" val="10007"/>
                  </a:ext>
                </a:extLst>
              </a:tr>
              <a:tr h="473103">
                <a:tc>
                  <a:txBody>
                    <a:bodyPr/>
                    <a:lstStyle/>
                    <a:p>
                      <a:pPr algn="r"/>
                      <a:r>
                        <a:rPr lang="en-US" dirty="0"/>
                        <a:t>TOTAL</a:t>
                      </a:r>
                      <a:endParaRPr lang="en-IN" dirty="0"/>
                    </a:p>
                  </a:txBody>
                  <a:tcPr/>
                </a:tc>
                <a:tc>
                  <a:txBody>
                    <a:bodyPr/>
                    <a:lstStyle/>
                    <a:p>
                      <a:r>
                        <a:rPr lang="en-US" dirty="0"/>
                        <a:t>2292</a:t>
                      </a:r>
                      <a:endParaRPr lang="en-IN"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847697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000FC-A721-441F-9C88-346B506EC255}"/>
              </a:ext>
            </a:extLst>
          </p:cNvPr>
          <p:cNvSpPr>
            <a:spLocks noGrp="1"/>
          </p:cNvSpPr>
          <p:nvPr>
            <p:ph type="title"/>
          </p:nvPr>
        </p:nvSpPr>
        <p:spPr>
          <a:xfrm>
            <a:off x="1908313" y="620200"/>
            <a:ext cx="2440125" cy="481717"/>
          </a:xfrm>
        </p:spPr>
        <p:txBody>
          <a:bodyPr>
            <a:normAutofit fontScale="90000"/>
          </a:bodyPr>
          <a:lstStyle/>
          <a:p>
            <a:r>
              <a:rPr lang="en-US" dirty="0"/>
              <a:t> </a:t>
            </a:r>
            <a:r>
              <a:rPr lang="en-US" dirty="0">
                <a:solidFill>
                  <a:srgbClr val="FF0000"/>
                </a:solidFill>
                <a:latin typeface="Times New Roman" panose="02020603050405020304" pitchFamily="18" charset="0"/>
                <a:cs typeface="Times New Roman" panose="02020603050405020304" pitchFamily="18" charset="0"/>
              </a:rPr>
              <a:t>CONTENTS</a:t>
            </a:r>
            <a:r>
              <a:rPr lang="en-US" dirty="0" smtClean="0"/>
              <a:t>               </a:t>
            </a:r>
            <a:r>
              <a:rPr lang="en-US" dirty="0"/>
              <a:t/>
            </a:r>
            <a:br>
              <a:rPr lang="en-US" dirty="0"/>
            </a:br>
            <a:r>
              <a:rPr lang="en-US" dirty="0"/>
              <a:t>                             </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5B0444D-94BE-44B5-AC05-591E44BFA5DA}"/>
              </a:ext>
            </a:extLst>
          </p:cNvPr>
          <p:cNvSpPr>
            <a:spLocks noGrp="1"/>
          </p:cNvSpPr>
          <p:nvPr>
            <p:ph idx="1"/>
          </p:nvPr>
        </p:nvSpPr>
        <p:spPr>
          <a:xfrm>
            <a:off x="1541991" y="1319185"/>
            <a:ext cx="10337258" cy="5622304"/>
          </a:xfrm>
        </p:spPr>
        <p:txBody>
          <a:bodyPr>
            <a:normAutofit lnSpcReduction="10000"/>
          </a:bodyPr>
          <a:lstStyle/>
          <a:p>
            <a:r>
              <a:rPr lang="en-US" dirty="0"/>
              <a:t>INTRODUCTION </a:t>
            </a:r>
          </a:p>
          <a:p>
            <a:r>
              <a:rPr lang="en-US" dirty="0"/>
              <a:t>PROBLEM STATEMENT</a:t>
            </a:r>
          </a:p>
          <a:p>
            <a:r>
              <a:rPr lang="en-US" dirty="0"/>
              <a:t>DESIGN APPLICATION</a:t>
            </a:r>
          </a:p>
          <a:p>
            <a:r>
              <a:rPr lang="en-IN" dirty="0"/>
              <a:t>DESING PLAN</a:t>
            </a:r>
          </a:p>
          <a:p>
            <a:r>
              <a:rPr lang="en-IN" dirty="0"/>
              <a:t>WORKING </a:t>
            </a:r>
            <a:r>
              <a:rPr lang="en-IN" dirty="0" smtClean="0"/>
              <a:t>PROCESS</a:t>
            </a:r>
          </a:p>
          <a:p>
            <a:r>
              <a:rPr lang="en-US" dirty="0" smtClean="0"/>
              <a:t>OUR PROGRESS</a:t>
            </a:r>
          </a:p>
          <a:p>
            <a:r>
              <a:rPr lang="en-US" dirty="0" smtClean="0"/>
              <a:t>IDEATION PROCESS</a:t>
            </a:r>
          </a:p>
          <a:p>
            <a:r>
              <a:rPr lang="en-US" dirty="0" smtClean="0"/>
              <a:t>FUTURE PLANS</a:t>
            </a:r>
          </a:p>
          <a:p>
            <a:r>
              <a:rPr lang="en-US" dirty="0" smtClean="0"/>
              <a:t>RESEARCH PAPERS</a:t>
            </a:r>
          </a:p>
          <a:p>
            <a:r>
              <a:rPr lang="en-US" dirty="0" smtClean="0"/>
              <a:t>CONNECTIONS</a:t>
            </a:r>
          </a:p>
          <a:p>
            <a:r>
              <a:rPr lang="en-US" dirty="0" smtClean="0"/>
              <a:t>COMPONENTS USED</a:t>
            </a:r>
          </a:p>
          <a:p>
            <a:r>
              <a:rPr lang="en-US" dirty="0" smtClean="0"/>
              <a:t>COST ANALYSIS</a:t>
            </a:r>
          </a:p>
          <a:p>
            <a:r>
              <a:rPr lang="en-US" dirty="0" smtClean="0"/>
              <a:t>SOFTWARE USED</a:t>
            </a:r>
          </a:p>
          <a:p>
            <a:r>
              <a:rPr lang="en-US" dirty="0" smtClean="0"/>
              <a:t>REFERENCE</a:t>
            </a:r>
          </a:p>
          <a:p>
            <a:r>
              <a:rPr lang="en-US" dirty="0" smtClean="0"/>
              <a:t>PROTOTYPE</a:t>
            </a:r>
            <a:endParaRPr lang="en-IN" dirty="0" smtClean="0"/>
          </a:p>
        </p:txBody>
      </p:sp>
    </p:spTree>
    <p:extLst>
      <p:ext uri="{BB962C8B-B14F-4D97-AF65-F5344CB8AC3E}">
        <p14:creationId xmlns:p14="http://schemas.microsoft.com/office/powerpoint/2010/main" val="27831310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C++</a:t>
            </a:r>
            <a:r>
              <a:rPr lang="en-US" dirty="0"/>
              <a:t>	</a:t>
            </a:r>
            <a:endParaRPr lang="en-IN" dirty="0"/>
          </a:p>
        </p:txBody>
      </p:sp>
      <p:sp>
        <p:nvSpPr>
          <p:cNvPr id="3" name="Content Placeholder 2"/>
          <p:cNvSpPr>
            <a:spLocks noGrp="1"/>
          </p:cNvSpPr>
          <p:nvPr>
            <p:ph idx="1"/>
          </p:nvPr>
        </p:nvSpPr>
        <p:spPr/>
        <p:txBody>
          <a:bodyPr>
            <a:normAutofit/>
          </a:bodyPr>
          <a:lstStyle/>
          <a:p>
            <a:r>
              <a:rPr lang="en-US" sz="2000" dirty="0"/>
              <a:t>C++ is a powerful general-purpose programming language. It can be used to develop operating systems, browsers, games, and so on. C++ supports different ways of programming like procedural, object-oriented, functional, and so on. This makes C++ powerful as well as flexible.</a:t>
            </a:r>
            <a:endParaRPr lang="en-IN" sz="2000" dirty="0"/>
          </a:p>
        </p:txBody>
      </p:sp>
    </p:spTree>
    <p:extLst>
      <p:ext uri="{BB962C8B-B14F-4D97-AF65-F5344CB8AC3E}">
        <p14:creationId xmlns:p14="http://schemas.microsoft.com/office/powerpoint/2010/main" val="3296866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Components of C++ used in code</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dirty="0"/>
              <a:t>Class()</a:t>
            </a:r>
          </a:p>
          <a:p>
            <a:pPr marL="0" indent="0">
              <a:buNone/>
            </a:pPr>
            <a:r>
              <a:rPr lang="en-US" dirty="0"/>
              <a:t>When you define a class, you define a blueprint for a data type. This doesn't actually define any data, but it does define what the class name means, that is, what an object of the class will consist of and what operations can be performed on such an object. A class definition starts with the keyword </a:t>
            </a:r>
            <a:r>
              <a:rPr lang="en-US" b="1" dirty="0"/>
              <a:t>class</a:t>
            </a:r>
            <a:r>
              <a:rPr lang="en-US" dirty="0"/>
              <a:t> followed by the class name; and the class body, enclosed by a pair of curly braces.</a:t>
            </a:r>
          </a:p>
          <a:p>
            <a:endParaRPr lang="en-IN" dirty="0"/>
          </a:p>
        </p:txBody>
      </p:sp>
    </p:spTree>
    <p:extLst>
      <p:ext uri="{BB962C8B-B14F-4D97-AF65-F5344CB8AC3E}">
        <p14:creationId xmlns:p14="http://schemas.microsoft.com/office/powerpoint/2010/main" val="42826444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14706" y="1677724"/>
            <a:ext cx="189906" cy="227275"/>
          </a:xfrm>
        </p:spPr>
        <p:txBody>
          <a:bodyPr/>
          <a:lstStyle/>
          <a:p>
            <a:r>
              <a:rPr lang="en-US" sz="200" dirty="0"/>
              <a:t>.</a:t>
            </a:r>
            <a:endParaRPr lang="en-IN" sz="200" dirty="0"/>
          </a:p>
        </p:txBody>
      </p:sp>
      <p:sp>
        <p:nvSpPr>
          <p:cNvPr id="3" name="Content Placeholder 2"/>
          <p:cNvSpPr>
            <a:spLocks noGrp="1"/>
          </p:cNvSpPr>
          <p:nvPr>
            <p:ph idx="1"/>
          </p:nvPr>
        </p:nvSpPr>
        <p:spPr/>
        <p:txBody>
          <a:bodyPr>
            <a:normAutofit/>
          </a:bodyPr>
          <a:lstStyle/>
          <a:p>
            <a:r>
              <a:rPr lang="en-US" sz="2000" dirty="0">
                <a:latin typeface="+mj-lt"/>
                <a:cs typeface="Times New Roman" pitchFamily="18" charset="0"/>
              </a:rPr>
              <a:t>If else statement</a:t>
            </a:r>
          </a:p>
          <a:p>
            <a:pPr marL="0" indent="0">
              <a:buNone/>
            </a:pPr>
            <a:r>
              <a:rPr lang="en-US" sz="2000" dirty="0">
                <a:latin typeface="+mj-lt"/>
                <a:cs typeface="Times New Roman" pitchFamily="18" charset="0"/>
              </a:rPr>
              <a:t>Without a conditional statement such as the if statement, programs would run almost the exact same way every time. If statements allow the flow of the program to be changed, and so they allow algorithms and more interesting code</a:t>
            </a:r>
            <a:r>
              <a:rPr lang="en-US" sz="2000" dirty="0">
                <a:latin typeface="Times New Roman" pitchFamily="18" charset="0"/>
                <a:cs typeface="Times New Roman" pitchFamily="18" charset="0"/>
              </a:rPr>
              <a:t>.</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3335447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41851" y="397565"/>
            <a:ext cx="150149" cy="203420"/>
          </a:xfrm>
        </p:spPr>
        <p:txBody>
          <a:bodyPr>
            <a:normAutofit/>
          </a:bodyPr>
          <a:lstStyle/>
          <a:p>
            <a:r>
              <a:rPr lang="en-US" sz="200" dirty="0"/>
              <a:t>.</a:t>
            </a:r>
            <a:endParaRPr lang="en-IN" sz="200" dirty="0"/>
          </a:p>
        </p:txBody>
      </p:sp>
      <p:sp>
        <p:nvSpPr>
          <p:cNvPr id="3" name="Content Placeholder 2"/>
          <p:cNvSpPr>
            <a:spLocks noGrp="1"/>
          </p:cNvSpPr>
          <p:nvPr>
            <p:ph idx="1"/>
          </p:nvPr>
        </p:nvSpPr>
        <p:spPr/>
        <p:txBody>
          <a:bodyPr/>
          <a:lstStyle/>
          <a:p>
            <a:pPr fontAlgn="base"/>
            <a:r>
              <a:rPr lang="en-US" b="1" dirty="0">
                <a:solidFill>
                  <a:srgbClr val="000000"/>
                </a:solidFill>
                <a:latin typeface="+mj-lt"/>
                <a:cs typeface="Times New Roman" pitchFamily="18" charset="0"/>
              </a:rPr>
              <a:t>STRUCTURE:-</a:t>
            </a:r>
            <a:r>
              <a:rPr lang="en-US" dirty="0">
                <a:solidFill>
                  <a:srgbClr val="3A3A3A"/>
                </a:solidFill>
                <a:latin typeface="+mj-lt"/>
                <a:cs typeface="Times New Roman" pitchFamily="18" charset="0"/>
              </a:rPr>
              <a:t>Structure stores the different types of elements </a:t>
            </a:r>
            <a:r>
              <a:rPr lang="en-US" dirty="0" err="1">
                <a:solidFill>
                  <a:srgbClr val="3A3A3A"/>
                </a:solidFill>
                <a:latin typeface="+mj-lt"/>
                <a:cs typeface="Times New Roman" pitchFamily="18" charset="0"/>
              </a:rPr>
              <a:t>i.e</a:t>
            </a:r>
            <a:r>
              <a:rPr lang="en-US" dirty="0">
                <a:solidFill>
                  <a:srgbClr val="3A3A3A"/>
                </a:solidFill>
                <a:latin typeface="+mj-lt"/>
                <a:cs typeface="Times New Roman" pitchFamily="18" charset="0"/>
              </a:rPr>
              <a:t> heterogeneous elements. The </a:t>
            </a:r>
            <a:r>
              <a:rPr lang="en-US" dirty="0" err="1">
                <a:solidFill>
                  <a:srgbClr val="3A3A3A"/>
                </a:solidFill>
                <a:latin typeface="+mj-lt"/>
                <a:cs typeface="Times New Roman" pitchFamily="18" charset="0"/>
              </a:rPr>
              <a:t>struct</a:t>
            </a:r>
            <a:r>
              <a:rPr lang="en-US" dirty="0">
                <a:solidFill>
                  <a:srgbClr val="3A3A3A"/>
                </a:solidFill>
                <a:latin typeface="+mj-lt"/>
                <a:cs typeface="Times New Roman" pitchFamily="18" charset="0"/>
              </a:rPr>
              <a:t> keyword is  used to define structure.</a:t>
            </a:r>
            <a:r>
              <a:rPr lang="en-US" dirty="0">
                <a:solidFill>
                  <a:srgbClr val="000000"/>
                </a:solidFill>
                <a:latin typeface="+mj-lt"/>
                <a:cs typeface="Times New Roman" pitchFamily="18" charset="0"/>
              </a:rPr>
              <a:t>​</a:t>
            </a:r>
          </a:p>
          <a:p>
            <a:pPr marL="0" indent="0" fontAlgn="base">
              <a:buNone/>
            </a:pPr>
            <a:endParaRPr lang="en-US" sz="2800" dirty="0">
              <a:solidFill>
                <a:srgbClr val="000000"/>
              </a:solidFill>
              <a:latin typeface="+mj-lt"/>
              <a:cs typeface="Times New Roman" pitchFamily="18" charset="0"/>
            </a:endParaRPr>
          </a:p>
          <a:p>
            <a:pPr fontAlgn="base"/>
            <a:r>
              <a:rPr lang="en-US" b="1" dirty="0">
                <a:solidFill>
                  <a:srgbClr val="000000"/>
                </a:solidFill>
                <a:latin typeface="+mj-lt"/>
                <a:cs typeface="Times New Roman" pitchFamily="18" charset="0"/>
              </a:rPr>
              <a:t>UNION:-</a:t>
            </a:r>
            <a:r>
              <a:rPr lang="en-US" dirty="0">
                <a:solidFill>
                  <a:srgbClr val="3A3A3A"/>
                </a:solidFill>
                <a:latin typeface="+mj-lt"/>
                <a:cs typeface="Times New Roman" pitchFamily="18" charset="0"/>
              </a:rPr>
              <a:t>Union also stores the different types of elements i.e. heterogeneous elements. The union keyword is used to  define structure. Union takes the memory of largest member only so occupies less memory than structures.</a:t>
            </a:r>
            <a:endParaRPr lang="en-US" sz="2800" dirty="0">
              <a:solidFill>
                <a:srgbClr val="000000"/>
              </a:solidFill>
              <a:latin typeface="+mj-lt"/>
              <a:cs typeface="Times New Roman" pitchFamily="18" charset="0"/>
            </a:endParaRPr>
          </a:p>
          <a:p>
            <a:endParaRPr lang="en-IN" dirty="0"/>
          </a:p>
        </p:txBody>
      </p:sp>
    </p:spTree>
    <p:extLst>
      <p:ext uri="{BB962C8B-B14F-4D97-AF65-F5344CB8AC3E}">
        <p14:creationId xmlns:p14="http://schemas.microsoft.com/office/powerpoint/2010/main" val="26744205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1501" y="606354"/>
            <a:ext cx="8911687" cy="1280890"/>
          </a:xfrm>
        </p:spPr>
        <p:txBody>
          <a:bodyPr/>
          <a:lstStyle/>
          <a:p>
            <a:r>
              <a:rPr lang="en-US" dirty="0">
                <a:latin typeface="Times New Roman" panose="02020603050405020304" pitchFamily="18" charset="0"/>
                <a:cs typeface="Times New Roman" panose="02020603050405020304" pitchFamily="18" charset="0"/>
              </a:rPr>
              <a:t>Software used </a:t>
            </a:r>
            <a:br>
              <a:rPr lang="en-US"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698812" y="2133600"/>
            <a:ext cx="8805800" cy="3777622"/>
          </a:xfrm>
        </p:spPr>
        <p:txBody>
          <a:bodyPr/>
          <a:lstStyle/>
          <a:p>
            <a:pPr marL="0" indent="0">
              <a:buNone/>
            </a:pPr>
            <a:r>
              <a:rPr lang="en-US" dirty="0"/>
              <a:t>Fritzing ( for making circuit diagram) </a:t>
            </a:r>
          </a:p>
          <a:p>
            <a:pPr marL="0" indent="0">
              <a:buNone/>
            </a:pPr>
            <a:r>
              <a:rPr lang="en-US" dirty="0"/>
              <a:t>Arduino IDE (for uploading codes to the board)</a:t>
            </a:r>
          </a:p>
          <a:p>
            <a:pPr marL="0" indent="0">
              <a:buNone/>
            </a:pPr>
            <a:r>
              <a:rPr lang="en-US" dirty="0"/>
              <a:t>Visual code studios (compiler used for coding )</a:t>
            </a:r>
          </a:p>
          <a:p>
            <a:pPr marL="0" indent="0">
              <a:buNone/>
            </a:pPr>
            <a:r>
              <a:rPr lang="en-US" dirty="0"/>
              <a:t>Adobe illustrator (for designing </a:t>
            </a:r>
            <a:r>
              <a:rPr lang="en-US"/>
              <a:t>the blueprint)</a:t>
            </a:r>
            <a:endParaRPr lang="en-IN" dirty="0"/>
          </a:p>
        </p:txBody>
      </p:sp>
    </p:spTree>
    <p:extLst>
      <p:ext uri="{BB962C8B-B14F-4D97-AF65-F5344CB8AC3E}">
        <p14:creationId xmlns:p14="http://schemas.microsoft.com/office/powerpoint/2010/main" val="16351696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Refrences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dirty="0" err="1"/>
              <a:t>Youtube</a:t>
            </a:r>
            <a:endParaRPr lang="en-US" dirty="0"/>
          </a:p>
          <a:p>
            <a:r>
              <a:rPr lang="en-IN" dirty="0"/>
              <a:t>fritzing.org</a:t>
            </a:r>
          </a:p>
          <a:p>
            <a:r>
              <a:rPr lang="en-IN" dirty="0"/>
              <a:t>maker.pro</a:t>
            </a:r>
          </a:p>
          <a:p>
            <a:endParaRPr lang="en-IN" dirty="0"/>
          </a:p>
        </p:txBody>
      </p:sp>
    </p:spTree>
    <p:extLst>
      <p:ext uri="{BB962C8B-B14F-4D97-AF65-F5344CB8AC3E}">
        <p14:creationId xmlns:p14="http://schemas.microsoft.com/office/powerpoint/2010/main" val="17924034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03" y="2262077"/>
            <a:ext cx="8911687" cy="1737427"/>
          </a:xfrm>
        </p:spPr>
        <p:txBody>
          <a:bodyPr>
            <a:normAutofit/>
          </a:bodyPr>
          <a:lstStyle/>
          <a:p>
            <a:pPr algn="ctr"/>
            <a:r>
              <a:rPr lang="en-US" sz="1800" dirty="0"/>
              <a:t>PRESENTATION </a:t>
            </a:r>
            <a:r>
              <a:rPr lang="en-US" sz="1800" dirty="0" smtClean="0"/>
              <a:t>4</a:t>
            </a:r>
            <a:r>
              <a:rPr lang="en-US" dirty="0"/>
              <a:t/>
            </a:r>
            <a:br>
              <a:rPr lang="en-US" dirty="0"/>
            </a:br>
            <a:r>
              <a:rPr lang="en-US" sz="4700" dirty="0" smtClean="0">
                <a:solidFill>
                  <a:srgbClr val="FF0000"/>
                </a:solidFill>
                <a:latin typeface="Times New Roman" panose="02020603050405020304" pitchFamily="18" charset="0"/>
                <a:cs typeface="Times New Roman" panose="02020603050405020304" pitchFamily="18" charset="0"/>
              </a:rPr>
              <a:t>RESEARCH PAPER</a:t>
            </a:r>
            <a:endParaRPr lang="en-IN" sz="4700" dirty="0"/>
          </a:p>
        </p:txBody>
      </p:sp>
      <p:sp>
        <p:nvSpPr>
          <p:cNvPr id="3" name="Content Placeholder 2"/>
          <p:cNvSpPr>
            <a:spLocks noGrp="1"/>
          </p:cNvSpPr>
          <p:nvPr>
            <p:ph idx="1"/>
          </p:nvPr>
        </p:nvSpPr>
        <p:spPr>
          <a:xfrm>
            <a:off x="12010045" y="6711474"/>
            <a:ext cx="181955" cy="146526"/>
          </a:xfrm>
        </p:spPr>
        <p:txBody>
          <a:bodyPr>
            <a:normAutofit/>
          </a:bodyPr>
          <a:lstStyle/>
          <a:p>
            <a:pPr marL="0" indent="0">
              <a:buNone/>
            </a:pPr>
            <a:r>
              <a:rPr lang="en-US" sz="200" dirty="0" smtClean="0"/>
              <a:t>/</a:t>
            </a:r>
            <a:endParaRPr lang="en-IN" sz="200" dirty="0"/>
          </a:p>
        </p:txBody>
      </p:sp>
    </p:spTree>
    <p:extLst>
      <p:ext uri="{BB962C8B-B14F-4D97-AF65-F5344CB8AC3E}">
        <p14:creationId xmlns:p14="http://schemas.microsoft.com/office/powerpoint/2010/main" val="3244111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C9DE5-B576-4D4B-8898-858AF70087D8}"/>
              </a:ext>
            </a:extLst>
          </p:cNvPr>
          <p:cNvSpPr>
            <a:spLocks noGrp="1"/>
          </p:cNvSpPr>
          <p:nvPr>
            <p:ph type="title"/>
          </p:nvPr>
        </p:nvSpPr>
        <p:spPr>
          <a:xfrm>
            <a:off x="4155396" y="837174"/>
            <a:ext cx="2822454" cy="796317"/>
          </a:xfrm>
        </p:spPr>
        <p:txBody>
          <a:bodyPr>
            <a:noAutofit/>
          </a:bodyPr>
          <a:lstStyle/>
          <a:p>
            <a:r>
              <a:rPr lang="en-US" sz="3200" b="1" dirty="0">
                <a:solidFill>
                  <a:srgbClr val="C00000"/>
                </a:solidFill>
                <a:effectLst/>
                <a:latin typeface="Times New Roman" panose="02020603050405020304" pitchFamily="18" charset="0"/>
                <a:ea typeface="Calibri" panose="020F0502020204030204" pitchFamily="34" charset="0"/>
                <a:cs typeface="Times New Roman" panose="02020603050405020304" pitchFamily="18" charset="0"/>
              </a:rPr>
              <a:t>Abstract </a:t>
            </a:r>
            <a:r>
              <a:rPr lang="en-IN" sz="3200" dirty="0">
                <a:solidFill>
                  <a:srgbClr val="C00000"/>
                </a:solidFill>
              </a:rPr>
              <a:t/>
            </a:r>
            <a:br>
              <a:rPr lang="en-IN" sz="3200" dirty="0">
                <a:solidFill>
                  <a:srgbClr val="C00000"/>
                </a:solidFill>
              </a:rPr>
            </a:br>
            <a:endParaRPr lang="en-IN" sz="3200" dirty="0">
              <a:solidFill>
                <a:srgbClr val="C00000"/>
              </a:solidFill>
            </a:endParaRPr>
          </a:p>
        </p:txBody>
      </p:sp>
      <p:sp>
        <p:nvSpPr>
          <p:cNvPr id="3" name="Content Placeholder 2">
            <a:extLst>
              <a:ext uri="{FF2B5EF4-FFF2-40B4-BE49-F238E27FC236}">
                <a16:creationId xmlns:a16="http://schemas.microsoft.com/office/drawing/2014/main" id="{080D5B7D-D2AC-433E-90F0-FCFFA73143D8}"/>
              </a:ext>
            </a:extLst>
          </p:cNvPr>
          <p:cNvSpPr>
            <a:spLocks noGrp="1"/>
          </p:cNvSpPr>
          <p:nvPr>
            <p:ph idx="1"/>
          </p:nvPr>
        </p:nvSpPr>
        <p:spPr>
          <a:xfrm>
            <a:off x="2491556" y="1710586"/>
            <a:ext cx="8415673" cy="4212585"/>
          </a:xfrm>
        </p:spPr>
        <p:txBody>
          <a:bodyPr/>
          <a:lstStyle/>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This article is about Automatic Parking System that contains the working information about the vehicle powered by microcontroller board. Everything in the modern world is going to automatic, we have built a system which can automatically sense the entry and exit of cars through the gate and then display the number of slots in the parking lot. This automated car parking system reduces the time taken to check the space for vehicles by displaying the available spaces for parking on a LCD display by using   infrared (IR) proximity sensors installed at the entrance and exit. This project is developed using ARDUION UNO board.</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2363670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312C-BACA-466D-9C42-052009A6A1A8}"/>
              </a:ext>
            </a:extLst>
          </p:cNvPr>
          <p:cNvSpPr>
            <a:spLocks noGrp="1"/>
          </p:cNvSpPr>
          <p:nvPr>
            <p:ph type="title"/>
          </p:nvPr>
        </p:nvSpPr>
        <p:spPr>
          <a:xfrm>
            <a:off x="2592925" y="624110"/>
            <a:ext cx="5947393" cy="778562"/>
          </a:xfrm>
        </p:spPr>
        <p:txBody>
          <a:bodyPr>
            <a:normAutofit fontScale="90000"/>
          </a:bodyPr>
          <a:lstStyle/>
          <a:p>
            <a:r>
              <a:rPr lang="en-US" sz="3600" b="1"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               INTRODUCTION</a:t>
            </a:r>
            <a:r>
              <a:rPr lang="en-IN" sz="36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rPr>
              <a:t/>
            </a:r>
            <a:br>
              <a:rPr lang="en-IN" sz="36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D2067F0F-6014-40C3-B56C-12632AB7A553}"/>
              </a:ext>
            </a:extLst>
          </p:cNvPr>
          <p:cNvSpPr>
            <a:spLocks noGrp="1"/>
          </p:cNvSpPr>
          <p:nvPr>
            <p:ph idx="1"/>
          </p:nvPr>
        </p:nvSpPr>
        <p:spPr>
          <a:xfrm>
            <a:off x="1759827" y="1402672"/>
            <a:ext cx="9408282" cy="4749553"/>
          </a:xfrm>
        </p:spPr>
        <p:txBody>
          <a:bodyPr>
            <a:noAutofit/>
          </a:bodyPr>
          <a:lstStyle/>
          <a:p>
            <a:pPr marL="342900">
              <a:lnSpc>
                <a:spcPct val="115000"/>
              </a:lnSpc>
              <a:spcAft>
                <a:spcPts val="10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In the task Car Parking System, we've proved the idea of a computerized automobile parking machine. As with inside the cutting-edge global everything Goes computerized, we've constructed a machine if you want to automatically feel the access and go out of vehicles through the gate after which display the number of vehicles with inside the car-parking zone. Even we can set most four Potential of vehicles with the assist of consumer interface given with inside the hardware with inside the shape of switches in order that there may be no congestion. We have deployed a microcontroller that is used to feel the movement of vehicles and relying upon whether or not there may be a potential of vehicles to enter, it both free area is there or not. It is likewise liable to the free area whilst any automobile enters with inside the car-parking zone or near the door whilst Automobile exits from the car-parking zone. The sensing of access and go out of vehicles is carried out with the assist of Infrared transmitters and receivers. Before the door the Infrared transmitter is installed on one side and the receiver is located without delay in the front of the transmitter across the door. When an automobile arrives the Infrared beam is blocked through the auto and the receivers are without Infrared rays and its output changes. This trade in output is sensed through the microcontroller and consequently it increments the be counted number and opens the door if there may be a few potential. The technique for the go out of the vehicles is comparable as the access.....</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381872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31CA6-6277-485D-8687-D88A47C46CE5}"/>
              </a:ext>
            </a:extLst>
          </p:cNvPr>
          <p:cNvSpPr>
            <a:spLocks noGrp="1"/>
          </p:cNvSpPr>
          <p:nvPr>
            <p:ph type="title"/>
          </p:nvPr>
        </p:nvSpPr>
        <p:spPr>
          <a:xfrm>
            <a:off x="2592925" y="624110"/>
            <a:ext cx="7243533" cy="1115913"/>
          </a:xfrm>
        </p:spPr>
        <p:txBody>
          <a:bodyPr/>
          <a:lstStyle/>
          <a:p>
            <a:r>
              <a:rPr lang="en-US" sz="3600" b="1"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  WORKING PRINCIPLE</a:t>
            </a:r>
            <a:endParaRPr lang="en-IN" dirty="0"/>
          </a:p>
        </p:txBody>
      </p:sp>
      <p:sp>
        <p:nvSpPr>
          <p:cNvPr id="3" name="Content Placeholder 2">
            <a:extLst>
              <a:ext uri="{FF2B5EF4-FFF2-40B4-BE49-F238E27FC236}">
                <a16:creationId xmlns:a16="http://schemas.microsoft.com/office/drawing/2014/main" id="{BC54E393-0C04-49A8-9AD0-F60C5CF57D27}"/>
              </a:ext>
            </a:extLst>
          </p:cNvPr>
          <p:cNvSpPr>
            <a:spLocks noGrp="1"/>
          </p:cNvSpPr>
          <p:nvPr>
            <p:ph idx="1"/>
          </p:nvPr>
        </p:nvSpPr>
        <p:spPr>
          <a:xfrm>
            <a:off x="1638300" y="1905000"/>
            <a:ext cx="8915400" cy="3777622"/>
          </a:xfrm>
        </p:spPr>
        <p:txBody>
          <a:bodyPr/>
          <a:lstStyle/>
          <a:p>
            <a:pPr marL="408940"/>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In our project automatic car parking system is working on the principle of IR Sensor i.e., we used 2 IR Sensor proximity, 16X2LCD i2c a servo motor and with help of some jumpers now make a circuit diagram connect with wire and follow     all these steps we completed our car model.</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r>
              <a:rPr lang="en-US" sz="2000" dirty="0">
                <a:effectLst/>
                <a:latin typeface="Times New Roman" panose="02020603050405020304" pitchFamily="18" charset="0"/>
                <a:ea typeface="Calibri" panose="020F0502020204030204" pitchFamily="34" charset="0"/>
              </a:rPr>
              <a:t>So as we can see we have four slots on our parking system when the 1st IR sensor detects the car it opens the servo barrier and where the 2nd IR sensor detects the car it closes the barrier when the parking is filled it shows the message the parking is full when a car from inside comes out the 2nd IR sensor </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detects it opens the barrier and 1st IR sensor detects and again closes the barrier it means the car comes out and 1st slot is empty again this is how our model/system works.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5955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9191C-4283-459E-BFA6-171F8C0E4FF2}"/>
              </a:ext>
            </a:extLst>
          </p:cNvPr>
          <p:cNvSpPr>
            <a:spLocks noGrp="1"/>
          </p:cNvSpPr>
          <p:nvPr>
            <p:ph type="title"/>
          </p:nvPr>
        </p:nvSpPr>
        <p:spPr>
          <a:xfrm>
            <a:off x="1225118" y="216415"/>
            <a:ext cx="9361001" cy="577970"/>
          </a:xfrm>
        </p:spPr>
        <p:txBody>
          <a:bodyPr>
            <a:normAutofit fontScale="90000"/>
          </a:bodyPr>
          <a:lstStyle/>
          <a:p>
            <a:r>
              <a:rPr lang="en-US" dirty="0">
                <a:solidFill>
                  <a:srgbClr val="FF0000"/>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2B204CBF-9448-45B6-8C36-339E47C7D6EA}"/>
              </a:ext>
            </a:extLst>
          </p:cNvPr>
          <p:cNvSpPr>
            <a:spLocks noGrp="1"/>
          </p:cNvSpPr>
          <p:nvPr>
            <p:ph idx="1"/>
          </p:nvPr>
        </p:nvSpPr>
        <p:spPr>
          <a:xfrm>
            <a:off x="1124161" y="946773"/>
            <a:ext cx="5391909" cy="4164565"/>
          </a:xfrm>
        </p:spPr>
        <p:txBody>
          <a:bodyPr>
            <a:noAutofit/>
          </a:bodyPr>
          <a:lstStyle/>
          <a:p>
            <a:pPr marL="0" indent="0" algn="just">
              <a:buNone/>
            </a:pPr>
            <a:r>
              <a:rPr lang="en-US" sz="2200" dirty="0">
                <a:latin typeface="Times New Roman" pitchFamily="18" charset="0"/>
                <a:ea typeface="+mn-lt"/>
                <a:cs typeface="Times New Roman" pitchFamily="18" charset="0"/>
              </a:rPr>
              <a:t>The automatic vehicle parking reservation system. It is a system that enables customers/drivers to overview a parking space. It allows the customers/drivers to view the parking status on display. the idea is developed </a:t>
            </a:r>
            <a:r>
              <a:rPr lang="en-US" sz="2200" b="0" i="0" dirty="0">
                <a:effectLst/>
                <a:latin typeface="Times New Roman" pitchFamily="18" charset="0"/>
                <a:ea typeface="+mn-lt"/>
                <a:cs typeface="Times New Roman" pitchFamily="18" charset="0"/>
              </a:rPr>
              <a:t>because </a:t>
            </a:r>
            <a:r>
              <a:rPr lang="en-US" sz="2200" dirty="0">
                <a:latin typeface="Times New Roman" pitchFamily="18" charset="0"/>
                <a:ea typeface="+mn-lt"/>
                <a:cs typeface="Times New Roman" pitchFamily="18" charset="0"/>
              </a:rPr>
              <a:t>of </a:t>
            </a:r>
            <a:r>
              <a:rPr lang="en-US" sz="2200" b="0" i="0" dirty="0">
                <a:effectLst/>
                <a:latin typeface="Times New Roman" pitchFamily="18" charset="0"/>
                <a:ea typeface="+mn-lt"/>
                <a:cs typeface="Times New Roman" pitchFamily="18" charset="0"/>
              </a:rPr>
              <a:t>the congestion and collision of the vehicle, the system </a:t>
            </a:r>
            <a:r>
              <a:rPr lang="en-US" sz="2200" dirty="0">
                <a:latin typeface="Times New Roman" pitchFamily="18" charset="0"/>
                <a:ea typeface="+mn-lt"/>
                <a:cs typeface="Times New Roman" pitchFamily="18" charset="0"/>
              </a:rPr>
              <a:t>will be </a:t>
            </a:r>
            <a:r>
              <a:rPr lang="en-US" sz="2200" b="0" i="0" dirty="0">
                <a:effectLst/>
                <a:latin typeface="Times New Roman" pitchFamily="18" charset="0"/>
                <a:ea typeface="+mn-lt"/>
                <a:cs typeface="Times New Roman" pitchFamily="18" charset="0"/>
              </a:rPr>
              <a:t>developed for </a:t>
            </a:r>
            <a:r>
              <a:rPr lang="en-US" sz="2200" dirty="0">
                <a:latin typeface="Times New Roman" pitchFamily="18" charset="0"/>
                <a:ea typeface="+mn-lt"/>
                <a:cs typeface="Times New Roman" pitchFamily="18" charset="0"/>
              </a:rPr>
              <a:t>underground parking in buildings of malls and apartment  </a:t>
            </a:r>
            <a:r>
              <a:rPr lang="en-US" sz="2200" b="0" i="0" dirty="0">
                <a:effectLst/>
                <a:latin typeface="Times New Roman" pitchFamily="18" charset="0"/>
                <a:ea typeface="+mn-lt"/>
                <a:cs typeface="Times New Roman" pitchFamily="18" charset="0"/>
              </a:rPr>
              <a:t>Therefore the project aimed at solving such problems by designing </a:t>
            </a:r>
            <a:r>
              <a:rPr lang="en-US" sz="2200" dirty="0">
                <a:latin typeface="Times New Roman" pitchFamily="18" charset="0"/>
                <a:ea typeface="+mn-lt"/>
                <a:cs typeface="Times New Roman" pitchFamily="18" charset="0"/>
              </a:rPr>
              <a:t>an automatic based</a:t>
            </a:r>
            <a:r>
              <a:rPr lang="en-US" sz="2200" b="0" i="0" dirty="0">
                <a:effectLst/>
                <a:latin typeface="Times New Roman" pitchFamily="18" charset="0"/>
                <a:ea typeface="+mn-lt"/>
                <a:cs typeface="Times New Roman" pitchFamily="18" charset="0"/>
              </a:rPr>
              <a:t> system that will enable the customers/drivers to make a reservation of available parking space at</a:t>
            </a:r>
            <a:r>
              <a:rPr lang="en-US" sz="2200" dirty="0">
                <a:latin typeface="Times New Roman" pitchFamily="18" charset="0"/>
                <a:ea typeface="+mn-lt"/>
                <a:cs typeface="Times New Roman" pitchFamily="18" charset="0"/>
              </a:rPr>
              <a:t> the parking area</a:t>
            </a:r>
            <a:r>
              <a:rPr lang="en-US" sz="2200" b="0" i="0" dirty="0">
                <a:effectLst/>
                <a:latin typeface="Times New Roman" pitchFamily="18" charset="0"/>
                <a:ea typeface="+mn-lt"/>
                <a:cs typeface="Times New Roman" pitchFamily="18" charset="0"/>
              </a:rPr>
              <a:t>.</a:t>
            </a:r>
            <a:endParaRPr lang="en-US" sz="2200" dirty="0">
              <a:latin typeface="Times New Roman" pitchFamily="18" charset="0"/>
              <a:ea typeface="+mn-lt"/>
              <a:cs typeface="Times New Roman" pitchFamily="18" charset="0"/>
            </a:endParaRPr>
          </a:p>
          <a:p>
            <a:pPr marL="0" indent="0" algn="just">
              <a:buNone/>
            </a:pPr>
            <a:endParaRPr lang="en-US" sz="2200" dirty="0">
              <a:latin typeface="Times New Roman" pitchFamily="18" charset="0"/>
              <a:cs typeface="Times New Roman" pitchFamily="18" charset="0"/>
            </a:endParaRPr>
          </a:p>
        </p:txBody>
      </p:sp>
      <p:pic>
        <p:nvPicPr>
          <p:cNvPr id="4" name="Picture 8">
            <a:extLst>
              <a:ext uri="{FF2B5EF4-FFF2-40B4-BE49-F238E27FC236}">
                <a16:creationId xmlns:a16="http://schemas.microsoft.com/office/drawing/2014/main" id="{261B2678-9478-4FAB-A7BF-80E5910636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3418" y="1592380"/>
            <a:ext cx="5218769" cy="3084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78496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F488D-F400-44AF-AA0F-36EB065E9490}"/>
              </a:ext>
            </a:extLst>
          </p:cNvPr>
          <p:cNvSpPr>
            <a:spLocks noGrp="1"/>
          </p:cNvSpPr>
          <p:nvPr>
            <p:ph type="ctrTitle" idx="4294967295"/>
          </p:nvPr>
        </p:nvSpPr>
        <p:spPr>
          <a:xfrm>
            <a:off x="3799642" y="559295"/>
            <a:ext cx="3888420" cy="772356"/>
          </a:xfrm>
        </p:spPr>
        <p:txBody>
          <a:bodyPr/>
          <a:lstStyle/>
          <a:p>
            <a:r>
              <a:rPr lang="en-US" sz="3600" b="1"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ASSUMPTION</a:t>
            </a:r>
            <a:endParaRPr lang="en-IN" dirty="0"/>
          </a:p>
        </p:txBody>
      </p:sp>
      <p:sp>
        <p:nvSpPr>
          <p:cNvPr id="3" name="Content Placeholder 2">
            <a:extLst>
              <a:ext uri="{FF2B5EF4-FFF2-40B4-BE49-F238E27FC236}">
                <a16:creationId xmlns:a16="http://schemas.microsoft.com/office/drawing/2014/main" id="{DF03D027-33ED-409A-AB4B-41141BCC0358}"/>
              </a:ext>
            </a:extLst>
          </p:cNvPr>
          <p:cNvSpPr>
            <a:spLocks noGrp="1"/>
          </p:cNvSpPr>
          <p:nvPr>
            <p:ph type="subTitle" idx="4294967295"/>
          </p:nvPr>
        </p:nvSpPr>
        <p:spPr>
          <a:xfrm>
            <a:off x="3276600" y="1855434"/>
            <a:ext cx="6657513" cy="3009529"/>
          </a:xfrm>
        </p:spPr>
        <p:txBody>
          <a:bodyPr>
            <a:normAutofit/>
          </a:bodyPr>
          <a:lstStyle/>
          <a:p>
            <a:pPr marL="408940"/>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objectives of the project were achieved and the assumption about the challenges associated with parking in a busy city was validated. A smart parking system will allow drivers to check for available parking spaces beforehand, they can pay for the parking fee, they can get electronic parking permits, and the city authority can get parking analytics for the city planning. We think that this is very helpful to reduce congestion and consumed our time.</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93088025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72817-737B-4A22-BE9D-AA226DCE91F1}"/>
              </a:ext>
            </a:extLst>
          </p:cNvPr>
          <p:cNvSpPr>
            <a:spLocks noGrp="1"/>
          </p:cNvSpPr>
          <p:nvPr>
            <p:ph type="title"/>
          </p:nvPr>
        </p:nvSpPr>
        <p:spPr>
          <a:xfrm>
            <a:off x="2592926" y="624110"/>
            <a:ext cx="7609854" cy="691343"/>
          </a:xfrm>
        </p:spPr>
        <p:txBody>
          <a:bodyPr/>
          <a:lstStyle/>
          <a:p>
            <a:r>
              <a:rPr lang="en-US" sz="3600" b="1"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  </a:t>
            </a:r>
            <a:r>
              <a:rPr lang="en-US" sz="3600" b="1"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FUTURE UPGRADES</a:t>
            </a:r>
            <a:endParaRPr lang="en-IN" dirty="0"/>
          </a:p>
        </p:txBody>
      </p:sp>
      <p:sp>
        <p:nvSpPr>
          <p:cNvPr id="3" name="Content Placeholder 2">
            <a:extLst>
              <a:ext uri="{FF2B5EF4-FFF2-40B4-BE49-F238E27FC236}">
                <a16:creationId xmlns:a16="http://schemas.microsoft.com/office/drawing/2014/main" id="{B4CD1301-FA7F-46AE-A4A8-BFBB352DA18B}"/>
              </a:ext>
            </a:extLst>
          </p:cNvPr>
          <p:cNvSpPr>
            <a:spLocks noGrp="1"/>
          </p:cNvSpPr>
          <p:nvPr>
            <p:ph idx="1"/>
          </p:nvPr>
        </p:nvSpPr>
        <p:spPr>
          <a:xfrm>
            <a:off x="2589212" y="1588168"/>
            <a:ext cx="8915400" cy="4323054"/>
          </a:xfrm>
        </p:spPr>
        <p:txBody>
          <a:bodyPr>
            <a:normAutofit fontScale="77500" lnSpcReduction="20000"/>
          </a:bodyPr>
          <a:lstStyle/>
          <a:p>
            <a:pPr marL="408940"/>
            <a:r>
              <a:rPr lang="en-US" sz="2400" dirty="0">
                <a:effectLst/>
                <a:latin typeface="Times New Roman" panose="02020603050405020304" pitchFamily="18" charset="0"/>
                <a:ea typeface="Calibri" panose="020F0502020204030204" pitchFamily="34" charset="0"/>
                <a:cs typeface="Times New Roman" panose="02020603050405020304" pitchFamily="18" charset="0"/>
              </a:rPr>
              <a:t>We can use different types techniques in our smart parking system. Smart parking systems based on RFID technology. Wireless sensor networks based smart parking system. Smart parking systems based on Global Positioning Systems GPS.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08940"/>
            <a:r>
              <a:rPr lang="en-US" sz="2400" dirty="0">
                <a:effectLst/>
                <a:latin typeface="Times New Roman" panose="02020603050405020304" pitchFamily="18" charset="0"/>
                <a:ea typeface="Calibri" panose="020F0502020204030204" pitchFamily="34" charset="0"/>
                <a:cs typeface="Times New Roman" panose="02020603050405020304" pitchFamily="18" charset="0"/>
              </a:rPr>
              <a:t>Solar Energy</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08940"/>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Today this system works on electricity, but in future we can connect solar panel, solar panel converts solar energy into electrical energy and system will be working on solar.]Apart from that another change in our parking system to develop charging stations. We should plant these charging stations in automatic parking stations which run on solar electrical power.</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08940"/>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future scope to adopt automatic Smart Parking System (SPS) so that availability of spaces could be displayed on a smart phone Application or even to satellite navigation device so that drivers will always aware of whether there are free spaces are not. And also enhance to send some notifications to users smart phone when vehicle enters to particular shopping places and some streets in a city etc</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3925428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D419A-3421-4B31-8B4E-64DA9A231E06}"/>
              </a:ext>
            </a:extLst>
          </p:cNvPr>
          <p:cNvSpPr>
            <a:spLocks noGrp="1"/>
          </p:cNvSpPr>
          <p:nvPr>
            <p:ph type="title"/>
          </p:nvPr>
        </p:nvSpPr>
        <p:spPr>
          <a:xfrm>
            <a:off x="2592925" y="624110"/>
            <a:ext cx="5283749" cy="915932"/>
          </a:xfrm>
        </p:spPr>
        <p:txBody>
          <a:bodyPr/>
          <a:lstStyle/>
          <a:p>
            <a:r>
              <a:rPr lang="en-US" sz="3600" b="1"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CONCLUSION</a:t>
            </a:r>
            <a:endParaRPr lang="en-IN" dirty="0"/>
          </a:p>
        </p:txBody>
      </p:sp>
      <p:sp>
        <p:nvSpPr>
          <p:cNvPr id="3" name="Content Placeholder 2">
            <a:extLst>
              <a:ext uri="{FF2B5EF4-FFF2-40B4-BE49-F238E27FC236}">
                <a16:creationId xmlns:a16="http://schemas.microsoft.com/office/drawing/2014/main" id="{F27ADB24-122F-4BFA-B004-D9DEB0C177C5}"/>
              </a:ext>
            </a:extLst>
          </p:cNvPr>
          <p:cNvSpPr>
            <a:spLocks noGrp="1"/>
          </p:cNvSpPr>
          <p:nvPr>
            <p:ph idx="1"/>
          </p:nvPr>
        </p:nvSpPr>
        <p:spPr>
          <a:xfrm>
            <a:off x="2024109" y="1540042"/>
            <a:ext cx="9480503" cy="4371180"/>
          </a:xfrm>
        </p:spPr>
        <p:txBody>
          <a:bodyPr/>
          <a:lstStyle/>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Our project ensures to find free parking places for public. As soon as parking place is found to be empty it is detected using Ir sensor which reports it further. We achieved this by programming the sensors and Arduino. Pushing the data to webpage gives us tabular output which shows availability of parking places. The project aims at fast results so that anyone can easily find place for parking and save time in doing so. As Arduino is the latest technology, using it gives uniqueness to our project.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831969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A7DB4-B4A3-4D68-8149-365FDB913E08}"/>
              </a:ext>
            </a:extLst>
          </p:cNvPr>
          <p:cNvSpPr>
            <a:spLocks noGrp="1"/>
          </p:cNvSpPr>
          <p:nvPr>
            <p:ph type="title"/>
          </p:nvPr>
        </p:nvSpPr>
        <p:spPr>
          <a:xfrm>
            <a:off x="3498447" y="704009"/>
            <a:ext cx="7572007" cy="672030"/>
          </a:xfrm>
        </p:spPr>
        <p:txBody>
          <a:bodyPr>
            <a:normAutofit fontScale="90000"/>
          </a:bodyPr>
          <a:lstStyle/>
          <a:p>
            <a:r>
              <a:rPr lang="en-IN" sz="3200" b="1" dirty="0">
                <a:solidFill>
                  <a:srgbClr val="C00000"/>
                </a:solidFill>
              </a:rPr>
              <a:t>ACKNOWLEDGEMENT</a:t>
            </a:r>
            <a:r>
              <a:rPr lang="en-IN" sz="3200" b="1" dirty="0"/>
              <a:t/>
            </a:r>
            <a:br>
              <a:rPr lang="en-IN" sz="3200" b="1" dirty="0"/>
            </a:br>
            <a:endParaRPr lang="en-IN" sz="3200" b="1" dirty="0"/>
          </a:p>
        </p:txBody>
      </p:sp>
      <p:sp>
        <p:nvSpPr>
          <p:cNvPr id="3" name="Content Placeholder 2">
            <a:extLst>
              <a:ext uri="{FF2B5EF4-FFF2-40B4-BE49-F238E27FC236}">
                <a16:creationId xmlns:a16="http://schemas.microsoft.com/office/drawing/2014/main" id="{09AF421E-90D8-46FA-88FD-28C0E45540C2}"/>
              </a:ext>
            </a:extLst>
          </p:cNvPr>
          <p:cNvSpPr>
            <a:spLocks noGrp="1"/>
          </p:cNvSpPr>
          <p:nvPr>
            <p:ph idx="1"/>
          </p:nvPr>
        </p:nvSpPr>
        <p:spPr>
          <a:xfrm>
            <a:off x="2589212" y="1606858"/>
            <a:ext cx="8915400" cy="4304364"/>
          </a:xfrm>
        </p:spPr>
        <p:txBody>
          <a:bodyPr/>
          <a:lstStyle/>
          <a:p>
            <a:pPr algn="just">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paper and the research behind it would not have been possible without the exceptional support of my team and our professor MR. SAMEER AGRAWAL, everyone contributed their enthusiasm, and knowledge and exacting attention to detail have been an inspiration and kept my work on track</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08940" algn="just">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On this project, we worked as both technical and electronics engineer. Under the technical part, we all do the coding simulation and illustrative word and in electronics part we did all the hardware related works, with true pleasure that I acknowledge the contributions of my amazing partner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Sanket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Satone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Priyanka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kumari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Someshwar Ware and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Ritik</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Raj who has given up many a precious to read every version of this paper.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0679774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5099D97-9D28-44C2-96F3-090DBF0A336E}"/>
              </a:ext>
            </a:extLst>
          </p:cNvPr>
          <p:cNvSpPr txBox="1"/>
          <p:nvPr/>
        </p:nvSpPr>
        <p:spPr>
          <a:xfrm>
            <a:off x="1488515" y="1562752"/>
            <a:ext cx="10289219" cy="5110951"/>
          </a:xfrm>
          <a:prstGeom prst="rect">
            <a:avLst/>
          </a:prstGeom>
          <a:noFill/>
        </p:spPr>
        <p:txBody>
          <a:bodyPr wrap="square">
            <a:spAutoFit/>
          </a:bodyPr>
          <a:lstStyle/>
          <a:p>
            <a:pPr marL="342900" lvl="0" indent="-342900" algn="just">
              <a:lnSpc>
                <a:spcPct val="115000"/>
              </a:lnSpc>
              <a:buFont typeface="+mj-lt"/>
              <a:buAutoNum type="arabicPeriod"/>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Suvarna 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Nandyal,Sabiya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Sultana 's "Smart Car Parking System using Arduino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UNO"International</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Journal of Computer Applications (0975 – 8887)</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1000"/>
              </a:spcAft>
              <a:buFont typeface="+mj-lt"/>
              <a:buAutoNum type="arabicPeriod"/>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Volume 169 – No.1, July 2017</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Mr. Kush Shah, Ms. Priya Chaudhari's "Arduino Based Smart Parking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System"International</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Research Journal of Engineering and Technology (IRJET)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Volume: 04 Issue: 01 | Jan -2017</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Mr.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Vedant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Chikhale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Mr.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Raviraj</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Gharat, Ms. Shamika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Gogate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Mr. Roshan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Amireddy's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"Smart Car Parking Using Arduino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Microcontroller"International</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Journal of New Technology and Research (IJNTR)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ISSN: 2454-4116, Volume-3, Issue-6, June 2017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S.Baskaran,D.Lakshmi,S.Benisha,R.Zahira"Arduino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Based Intelligent Parking Assistance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System"International</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Journal of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ChemTech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Research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CODEN (USA): IJCRGG, ISSN: 0974-4290,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Vol.11 No.04, pp 101-106, 2018.</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p:cNvSpPr txBox="1"/>
          <p:nvPr/>
        </p:nvSpPr>
        <p:spPr>
          <a:xfrm>
            <a:off x="1733385" y="628153"/>
            <a:ext cx="4987204" cy="538609"/>
          </a:xfrm>
          <a:prstGeom prst="rect">
            <a:avLst/>
          </a:prstGeom>
          <a:noFill/>
        </p:spPr>
        <p:txBody>
          <a:bodyPr wrap="square" rtlCol="0">
            <a:spAutoFit/>
          </a:bodyPr>
          <a:lstStyle/>
          <a:p>
            <a:r>
              <a:rPr lang="en-IN" sz="2900" b="1" dirty="0"/>
              <a:t>REFERENCE</a:t>
            </a:r>
          </a:p>
        </p:txBody>
      </p:sp>
    </p:spTree>
    <p:extLst>
      <p:ext uri="{BB962C8B-B14F-4D97-AF65-F5344CB8AC3E}">
        <p14:creationId xmlns:p14="http://schemas.microsoft.com/office/powerpoint/2010/main" val="29613075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71226" y="752032"/>
            <a:ext cx="7323150" cy="538609"/>
          </a:xfrm>
          <a:prstGeom prst="rect">
            <a:avLst/>
          </a:prstGeom>
          <a:noFill/>
        </p:spPr>
        <p:txBody>
          <a:bodyPr wrap="square" rtlCol="0">
            <a:spAutoFit/>
          </a:bodyPr>
          <a:lstStyle/>
          <a:p>
            <a:r>
              <a:rPr lang="en-US" sz="2900" b="1" dirty="0" smtClean="0"/>
              <a:t>PROTOTYPE</a:t>
            </a:r>
            <a:endParaRPr lang="en-IN" sz="2900" b="1" dirty="0"/>
          </a:p>
        </p:txBody>
      </p:sp>
      <p:pic>
        <p:nvPicPr>
          <p:cNvPr id="1028" name="Picture 4" descr="C:\Users\rajri\Pictures\Screenshots\Screenshot (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79017" y="2422740"/>
            <a:ext cx="3942453" cy="2217630"/>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C:\Users\rajri\Pictures\Screenshots\Screenshot (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9547" y="4640370"/>
            <a:ext cx="3942453" cy="221763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Users\rajri\Pictures\Screenshots\Screenshot (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0" y="4640370"/>
            <a:ext cx="3942453" cy="2217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24593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665562" y="2311726"/>
            <a:ext cx="6556076" cy="923330"/>
          </a:xfrm>
          <a:prstGeom prst="rect">
            <a:avLst/>
          </a:prstGeom>
          <a:noFill/>
        </p:spPr>
        <p:txBody>
          <a:bodyPr wrap="square" lIns="91440" tIns="45720" rIns="91440" bIns="45720">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r>
              <a:rPr lang="en-US" sz="5400" b="1" cap="all" spc="0"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Thank you</a:t>
            </a:r>
          </a:p>
        </p:txBody>
      </p:sp>
    </p:spTree>
    <p:extLst>
      <p:ext uri="{BB962C8B-B14F-4D97-AF65-F5344CB8AC3E}">
        <p14:creationId xmlns:p14="http://schemas.microsoft.com/office/powerpoint/2010/main" val="4174934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9F791-58D2-44A6-9526-C9A764751B95}"/>
              </a:ext>
            </a:extLst>
          </p:cNvPr>
          <p:cNvSpPr>
            <a:spLocks noGrp="1"/>
          </p:cNvSpPr>
          <p:nvPr>
            <p:ph type="title"/>
          </p:nvPr>
        </p:nvSpPr>
        <p:spPr>
          <a:xfrm>
            <a:off x="1976918" y="98365"/>
            <a:ext cx="9824444" cy="776377"/>
          </a:xfrm>
        </p:spPr>
        <p:txBody>
          <a:bodyPr/>
          <a:lstStyle/>
          <a:p>
            <a:r>
              <a:rPr lang="en-US" dirty="0">
                <a:solidFill>
                  <a:srgbClr val="FF0000"/>
                </a:solidFill>
                <a:latin typeface="Times New Roman" panose="02020603050405020304" pitchFamily="18" charset="0"/>
                <a:cs typeface="Times New Roman" panose="02020603050405020304" pitchFamily="18" charset="0"/>
              </a:rPr>
              <a:t>Problem statement  </a:t>
            </a:r>
          </a:p>
        </p:txBody>
      </p:sp>
      <p:sp>
        <p:nvSpPr>
          <p:cNvPr id="3" name="Content Placeholder 2">
            <a:extLst>
              <a:ext uri="{FF2B5EF4-FFF2-40B4-BE49-F238E27FC236}">
                <a16:creationId xmlns:a16="http://schemas.microsoft.com/office/drawing/2014/main" id="{0A6258EC-9854-4D00-96B5-3D8D5190AB03}"/>
              </a:ext>
            </a:extLst>
          </p:cNvPr>
          <p:cNvSpPr>
            <a:spLocks noGrp="1"/>
          </p:cNvSpPr>
          <p:nvPr>
            <p:ph idx="1"/>
          </p:nvPr>
        </p:nvSpPr>
        <p:spPr>
          <a:xfrm>
            <a:off x="1976918" y="874742"/>
            <a:ext cx="9905999" cy="4850295"/>
          </a:xfrm>
        </p:spPr>
        <p:txBody>
          <a:bodyPr>
            <a:noAutofit/>
          </a:bodyPr>
          <a:lstStyle/>
          <a:p>
            <a:pPr marL="0" indent="0">
              <a:buNone/>
            </a:pPr>
            <a:r>
              <a:rPr lang="en-US" sz="2000" b="1" u="sng" dirty="0">
                <a:latin typeface="Times New Roman" pitchFamily="18" charset="0"/>
                <a:cs typeface="Times New Roman" pitchFamily="18" charset="0"/>
              </a:rPr>
              <a:t>To make an automatic car parking system to save the time of users.</a:t>
            </a:r>
          </a:p>
          <a:p>
            <a:pPr marL="0" indent="0">
              <a:buNone/>
            </a:pPr>
            <a:r>
              <a:rPr lang="en-US" sz="2000" dirty="0">
                <a:latin typeface="Times New Roman" pitchFamily="18" charset="0"/>
                <a:cs typeface="Times New Roman" pitchFamily="18" charset="0"/>
              </a:rPr>
              <a:t>The main problems are the increasing number of vehicles and the decreasing efficiency of modern busy parking lots are:</a:t>
            </a:r>
          </a:p>
          <a:p>
            <a:pPr marL="0" indent="0">
              <a:buNone/>
            </a:pPr>
            <a:r>
              <a:rPr lang="en-US" sz="2000" dirty="0">
                <a:latin typeface="Times New Roman" pitchFamily="18" charset="0"/>
                <a:cs typeface="Times New Roman" pitchFamily="18" charset="0"/>
              </a:rPr>
              <a:t>   1. Valuable time wasted from inconvenient and inefficient parking lot</a:t>
            </a:r>
          </a:p>
          <a:p>
            <a:pPr marL="0" indent="0">
              <a:buNone/>
            </a:pPr>
            <a:r>
              <a:rPr lang="en-US" sz="2000" dirty="0">
                <a:latin typeface="Times New Roman" pitchFamily="18" charset="0"/>
                <a:cs typeface="Times New Roman" pitchFamily="18" charset="0"/>
              </a:rPr>
              <a:t>       On average, 3.5 - 12 minutes spent waiting for a spot in urban parking lots</a:t>
            </a:r>
          </a:p>
          <a:p>
            <a:pPr marL="0" indent="0">
              <a:buNone/>
            </a:pPr>
            <a:r>
              <a:rPr lang="en-US" sz="2000" dirty="0">
                <a:latin typeface="Times New Roman" pitchFamily="18" charset="0"/>
                <a:cs typeface="Times New Roman" pitchFamily="18" charset="0"/>
              </a:rPr>
              <a:t>2. More fuel consumed while idling or driving around parking lots, leading to             </a:t>
            </a:r>
          </a:p>
          <a:p>
            <a:pPr marL="0" indent="0">
              <a:buNone/>
            </a:pPr>
            <a:r>
              <a:rPr lang="en-US" sz="2000" dirty="0">
                <a:latin typeface="Times New Roman" pitchFamily="18" charset="0"/>
                <a:cs typeface="Times New Roman" pitchFamily="18" charset="0"/>
              </a:rPr>
              <a:t>      more CO2 emissions being produced</a:t>
            </a:r>
          </a:p>
          <a:p>
            <a:pPr marL="0" indent="0">
              <a:buNone/>
            </a:pPr>
            <a:r>
              <a:rPr lang="en-US" sz="2000" dirty="0">
                <a:latin typeface="Times New Roman" pitchFamily="18" charset="0"/>
                <a:cs typeface="Times New Roman" pitchFamily="18" charset="0"/>
              </a:rPr>
              <a:t>      Average CO2 produced per car per day = .14 kg CO2</a:t>
            </a:r>
          </a:p>
          <a:p>
            <a:pPr marL="0" indent="0">
              <a:buNone/>
            </a:pPr>
            <a:r>
              <a:rPr lang="en-US" sz="2000" dirty="0">
                <a:latin typeface="Times New Roman" pitchFamily="18" charset="0"/>
                <a:cs typeface="Times New Roman" pitchFamily="18" charset="0"/>
              </a:rPr>
              <a:t>     14kg for 1000 cars per day and 5110kg per year just for 1000 cars!!</a:t>
            </a:r>
          </a:p>
          <a:p>
            <a:pPr marL="0" indent="0">
              <a:buNone/>
            </a:pPr>
            <a:r>
              <a:rPr lang="en-US" sz="2000" dirty="0">
                <a:latin typeface="Times New Roman" pitchFamily="18" charset="0"/>
                <a:cs typeface="Times New Roman" pitchFamily="18" charset="0"/>
              </a:rPr>
              <a:t>3. Potential accidents caused by the abundance of moving vehicles in disorganized parking lots</a:t>
            </a:r>
          </a:p>
          <a:p>
            <a:pPr marL="0" indent="0">
              <a:buNone/>
            </a:pPr>
            <a:r>
              <a:rPr lang="en-US" sz="2000" dirty="0">
                <a:latin typeface="Times New Roman" pitchFamily="18" charset="0"/>
                <a:cs typeface="Times New Roman" pitchFamily="18" charset="0"/>
              </a:rPr>
              <a:t>      2/3 of traffic accidents in parking lots involve only 1 moving vehicle</a:t>
            </a:r>
          </a:p>
          <a:p>
            <a:pPr marL="0" indent="0">
              <a:buNone/>
            </a:pPr>
            <a:r>
              <a:rPr lang="en-US" sz="2000" dirty="0">
                <a:latin typeface="Times New Roman" pitchFamily="18" charset="0"/>
                <a:cs typeface="Times New Roman" pitchFamily="18" charset="0"/>
              </a:rPr>
              <a:t>     1/3 of these accidents involved 2 moving vehicles</a:t>
            </a:r>
          </a:p>
          <a:p>
            <a:pPr marL="0" indent="0">
              <a:buNone/>
            </a:pPr>
            <a:endParaRPr lang="en-US" sz="2000" dirty="0">
              <a:latin typeface="Times New Roman" pitchFamily="18" charset="0"/>
              <a:cs typeface="Times New Roman" pitchFamily="18" charset="0"/>
            </a:endParaRPr>
          </a:p>
          <a:p>
            <a:pPr marL="0" indent="0">
              <a:buNone/>
            </a:pPr>
            <a:endParaRPr lang="en-US" sz="1800" dirty="0"/>
          </a:p>
          <a:p>
            <a:pPr marL="0" indent="0">
              <a:buNone/>
            </a:pPr>
            <a:endParaRPr lang="en-US" sz="1600" dirty="0"/>
          </a:p>
        </p:txBody>
      </p:sp>
    </p:spTree>
    <p:extLst>
      <p:ext uri="{BB962C8B-B14F-4D97-AF65-F5344CB8AC3E}">
        <p14:creationId xmlns:p14="http://schemas.microsoft.com/office/powerpoint/2010/main" val="1742598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7BDDE-9C47-4116-860E-805C6B4491AA}"/>
              </a:ext>
            </a:extLst>
          </p:cNvPr>
          <p:cNvSpPr>
            <a:spLocks noGrp="1"/>
          </p:cNvSpPr>
          <p:nvPr>
            <p:ph type="title"/>
          </p:nvPr>
        </p:nvSpPr>
        <p:spPr>
          <a:xfrm>
            <a:off x="1979720" y="152692"/>
            <a:ext cx="8185212" cy="916983"/>
          </a:xfrm>
        </p:spPr>
        <p:txBody>
          <a:bodyPr/>
          <a:lstStyle/>
          <a:p>
            <a:r>
              <a:rPr lang="en-US" dirty="0">
                <a:solidFill>
                  <a:srgbClr val="FF0000"/>
                </a:solidFill>
                <a:latin typeface="Times New Roman" panose="02020603050405020304" pitchFamily="18" charset="0"/>
                <a:cs typeface="Times New Roman" panose="02020603050405020304" pitchFamily="18" charset="0"/>
              </a:rPr>
              <a:t>Design Application</a:t>
            </a:r>
          </a:p>
        </p:txBody>
      </p:sp>
      <p:sp>
        <p:nvSpPr>
          <p:cNvPr id="3" name="Content Placeholder 2">
            <a:extLst>
              <a:ext uri="{FF2B5EF4-FFF2-40B4-BE49-F238E27FC236}">
                <a16:creationId xmlns:a16="http://schemas.microsoft.com/office/drawing/2014/main" id="{ED0F3578-CCB2-44FC-8509-3227CE5A2972}"/>
              </a:ext>
            </a:extLst>
          </p:cNvPr>
          <p:cNvSpPr>
            <a:spLocks noGrp="1"/>
          </p:cNvSpPr>
          <p:nvPr>
            <p:ph idx="1"/>
          </p:nvPr>
        </p:nvSpPr>
        <p:spPr>
          <a:xfrm>
            <a:off x="1158664" y="1415602"/>
            <a:ext cx="9905997" cy="4142393"/>
          </a:xfrm>
        </p:spPr>
        <p:txBody>
          <a:bodyPr>
            <a:noAutofit/>
          </a:bodyPr>
          <a:lstStyle/>
          <a:p>
            <a:pPr marL="0" indent="0" algn="just">
              <a:buNone/>
            </a:pPr>
            <a:r>
              <a:rPr lang="en-US" sz="2000" dirty="0">
                <a:latin typeface="Times New Roman" pitchFamily="18" charset="0"/>
                <a:ea typeface="+mn-lt"/>
                <a:cs typeface="Times New Roman" pitchFamily="18" charset="0"/>
              </a:rPr>
              <a:t>Over the decades with the development of our country we’ve reached in a situation where the manual car parking system in commercial spaces needs to be replaced. The manual car parking system is causing hurdle and chaos in parking space, therefore resulting in wastage of time and some economic losses as well. Therefore introducing Automated Car Parking Systems in commercial spaces can be replacement to the manual car parking systems at commercial spaces. We can install this system in the places like-</a:t>
            </a:r>
          </a:p>
          <a:p>
            <a:pPr marL="0" indent="0" algn="just">
              <a:buNone/>
            </a:pPr>
            <a:r>
              <a:rPr lang="en-US" sz="2000" dirty="0">
                <a:latin typeface="Times New Roman" pitchFamily="18" charset="0"/>
                <a:ea typeface="+mn-lt"/>
                <a:cs typeface="Times New Roman" pitchFamily="18" charset="0"/>
              </a:rPr>
              <a:t>Office buildings, Shopping malls, Hospitals, Amusement Parks, Theaters ETC.</a:t>
            </a:r>
          </a:p>
        </p:txBody>
      </p:sp>
    </p:spTree>
    <p:extLst>
      <p:ext uri="{BB962C8B-B14F-4D97-AF65-F5344CB8AC3E}">
        <p14:creationId xmlns:p14="http://schemas.microsoft.com/office/powerpoint/2010/main" val="675068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46140-CF8F-4F2A-98FE-E05534A92330}"/>
              </a:ext>
            </a:extLst>
          </p:cNvPr>
          <p:cNvSpPr>
            <a:spLocks noGrp="1"/>
          </p:cNvSpPr>
          <p:nvPr>
            <p:ph type="title"/>
          </p:nvPr>
        </p:nvSpPr>
        <p:spPr>
          <a:xfrm>
            <a:off x="415715" y="4435"/>
            <a:ext cx="4449247" cy="1173770"/>
          </a:xfrm>
        </p:spPr>
        <p:txBody>
          <a:bodyPr vert="horz" lIns="91440" tIns="45720" rIns="91440" bIns="45720" anchor="b">
            <a:normAutofit fontScale="90000"/>
          </a:bodyPr>
          <a:lstStyle/>
          <a:p>
            <a:r>
              <a:rPr lang="en-US" dirty="0">
                <a:latin typeface="Algerian"/>
              </a:rPr>
              <a:t>             </a:t>
            </a:r>
            <a:r>
              <a:rPr lang="en-US" cap="all" dirty="0">
                <a:latin typeface="Times New Roman" panose="02020603050405020304" pitchFamily="18" charset="0"/>
                <a:ea typeface="+mj-lt"/>
                <a:cs typeface="Times New Roman" panose="02020603050405020304" pitchFamily="18" charset="0"/>
              </a:rPr>
              <a:t>Design plan</a:t>
            </a:r>
            <a:endParaRPr lang="en-IN" dirty="0">
              <a:latin typeface="Times New Roman" panose="02020603050405020304" pitchFamily="18" charset="0"/>
              <a:cs typeface="Times New Roman" panose="02020603050405020304" pitchFamily="18" charset="0"/>
            </a:endParaRPr>
          </a:p>
        </p:txBody>
      </p:sp>
      <p:pic>
        <p:nvPicPr>
          <p:cNvPr id="6" name="Picture 6" descr="Diagram&#10;&#10;Description automatically generated">
            <a:extLst>
              <a:ext uri="{FF2B5EF4-FFF2-40B4-BE49-F238E27FC236}">
                <a16:creationId xmlns:a16="http://schemas.microsoft.com/office/drawing/2014/main" id="{C4942ABC-7877-4A6F-BA0E-BE98E5E9C2F7}"/>
              </a:ext>
            </a:extLst>
          </p:cNvPr>
          <p:cNvPicPr>
            <a:picLocks noGrp="1" noChangeAspect="1"/>
          </p:cNvPicPr>
          <p:nvPr>
            <p:ph idx="1"/>
          </p:nvPr>
        </p:nvPicPr>
        <p:blipFill>
          <a:blip r:embed="rId2"/>
          <a:stretch>
            <a:fillRect/>
          </a:stretch>
        </p:blipFill>
        <p:spPr>
          <a:xfrm>
            <a:off x="5146645" y="457200"/>
            <a:ext cx="5340410" cy="5788152"/>
          </a:xfrm>
        </p:spPr>
      </p:pic>
    </p:spTree>
    <p:extLst>
      <p:ext uri="{BB962C8B-B14F-4D97-AF65-F5344CB8AC3E}">
        <p14:creationId xmlns:p14="http://schemas.microsoft.com/office/powerpoint/2010/main" val="19874768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4328A-1B70-4276-A05C-695EBA020518}"/>
              </a:ext>
            </a:extLst>
          </p:cNvPr>
          <p:cNvSpPr>
            <a:spLocks noGrp="1"/>
          </p:cNvSpPr>
          <p:nvPr>
            <p:ph type="title"/>
          </p:nvPr>
        </p:nvSpPr>
        <p:spPr>
          <a:xfrm>
            <a:off x="1882066" y="1792720"/>
            <a:ext cx="2334827" cy="1536409"/>
          </a:xfrm>
        </p:spPr>
        <p:txBody>
          <a:bodyPr>
            <a:normAutofit/>
          </a:bodyPr>
          <a:lstStyle/>
          <a:p>
            <a:r>
              <a:rPr lang="en-US" dirty="0">
                <a:solidFill>
                  <a:srgbClr val="FF0000"/>
                </a:solidFill>
                <a:latin typeface="Times New Roman" panose="02020603050405020304" pitchFamily="18" charset="0"/>
                <a:cs typeface="Times New Roman" panose="02020603050405020304" pitchFamily="18" charset="0"/>
              </a:rPr>
              <a:t>Working</a:t>
            </a:r>
            <a:br>
              <a:rPr lang="en-US" dirty="0">
                <a:solidFill>
                  <a:srgbClr val="FF0000"/>
                </a:solidFill>
                <a:latin typeface="Times New Roman" panose="02020603050405020304" pitchFamily="18" charset="0"/>
                <a:cs typeface="Times New Roman" panose="02020603050405020304" pitchFamily="18" charset="0"/>
              </a:rPr>
            </a:br>
            <a:r>
              <a:rPr lang="en-US" dirty="0">
                <a:solidFill>
                  <a:srgbClr val="FF0000"/>
                </a:solidFill>
                <a:latin typeface="Times New Roman" panose="02020603050405020304" pitchFamily="18" charset="0"/>
                <a:cs typeface="Times New Roman" panose="02020603050405020304" pitchFamily="18" charset="0"/>
              </a:rPr>
              <a:t>process</a:t>
            </a:r>
          </a:p>
        </p:txBody>
      </p:sp>
      <p:graphicFrame>
        <p:nvGraphicFramePr>
          <p:cNvPr id="3" name="Diagram 2">
            <a:extLst>
              <a:ext uri="{FF2B5EF4-FFF2-40B4-BE49-F238E27FC236}">
                <a16:creationId xmlns:a16="http://schemas.microsoft.com/office/drawing/2014/main" id="{8DA412BC-083A-48EE-ABA1-EDE0F1BBC71C}"/>
              </a:ext>
            </a:extLst>
          </p:cNvPr>
          <p:cNvGraphicFramePr/>
          <p:nvPr>
            <p:extLst>
              <p:ext uri="{D42A27DB-BD31-4B8C-83A1-F6EECF244321}">
                <p14:modId xmlns:p14="http://schemas.microsoft.com/office/powerpoint/2010/main" val="3853557381"/>
              </p:ext>
            </p:extLst>
          </p:nvPr>
        </p:nvGraphicFramePr>
        <p:xfrm>
          <a:off x="3343965"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1164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A6DEE0-C9A0-4253-80D1-41C651096D2F}"/>
              </a:ext>
            </a:extLst>
          </p:cNvPr>
          <p:cNvSpPr>
            <a:spLocks noGrp="1"/>
          </p:cNvSpPr>
          <p:nvPr>
            <p:ph type="title"/>
          </p:nvPr>
        </p:nvSpPr>
        <p:spPr>
          <a:xfrm>
            <a:off x="1141413" y="184727"/>
            <a:ext cx="9905998" cy="1912361"/>
          </a:xfrm>
        </p:spPr>
        <p:txBody>
          <a:bodyPr>
            <a:normAutofit/>
          </a:bodyPr>
          <a:lstStyle/>
          <a:p>
            <a:r>
              <a:rPr lang="en-US" dirty="0">
                <a:latin typeface="Algerian" panose="04020705040A02060702" pitchFamily="82" charset="0"/>
              </a:rPr>
              <a:t>        </a:t>
            </a:r>
            <a:r>
              <a:rPr lang="en-US" dirty="0">
                <a:solidFill>
                  <a:srgbClr val="FF0000"/>
                </a:solidFill>
                <a:latin typeface="Times New Roman" panose="02020603050405020304" pitchFamily="18" charset="0"/>
                <a:cs typeface="Times New Roman" panose="02020603050405020304" pitchFamily="18" charset="0"/>
              </a:rPr>
              <a:t>Our progress</a:t>
            </a:r>
            <a:r>
              <a:rPr lang="en-US" dirty="0">
                <a:solidFill>
                  <a:srgbClr val="FF0000"/>
                </a:solidFill>
                <a:latin typeface="Algerian" panose="04020705040A02060702" pitchFamily="82" charset="0"/>
              </a:rPr>
              <a:t/>
            </a:r>
            <a:br>
              <a:rPr lang="en-US" dirty="0">
                <a:solidFill>
                  <a:srgbClr val="FF0000"/>
                </a:solidFill>
                <a:latin typeface="Algerian" panose="04020705040A02060702" pitchFamily="82" charset="0"/>
              </a:rPr>
            </a:br>
            <a:r>
              <a:rPr lang="en-US" dirty="0">
                <a:solidFill>
                  <a:srgbClr val="FF0000"/>
                </a:solidFill>
                <a:latin typeface="Algerian" panose="04020705040A02060702" pitchFamily="82" charset="0"/>
              </a:rPr>
              <a:t> </a:t>
            </a:r>
            <a:br>
              <a:rPr lang="en-US" dirty="0">
                <a:solidFill>
                  <a:srgbClr val="FF0000"/>
                </a:solidFill>
                <a:latin typeface="Algerian" panose="04020705040A02060702" pitchFamily="82" charset="0"/>
              </a:rPr>
            </a:br>
            <a:endParaRPr lang="en-IN" dirty="0">
              <a:solidFill>
                <a:srgbClr val="FF0000"/>
              </a:solidFill>
              <a:latin typeface="Algerian" panose="04020705040A02060702" pitchFamily="82" charset="0"/>
            </a:endParaRPr>
          </a:p>
        </p:txBody>
      </p:sp>
      <p:sp>
        <p:nvSpPr>
          <p:cNvPr id="4" name="Content Placeholder 3">
            <a:extLst>
              <a:ext uri="{FF2B5EF4-FFF2-40B4-BE49-F238E27FC236}">
                <a16:creationId xmlns:a16="http://schemas.microsoft.com/office/drawing/2014/main" id="{D1FD2AF8-7BAD-4263-A491-711ECF3B5DA0}"/>
              </a:ext>
            </a:extLst>
          </p:cNvPr>
          <p:cNvSpPr>
            <a:spLocks noGrp="1"/>
          </p:cNvSpPr>
          <p:nvPr>
            <p:ph idx="1"/>
          </p:nvPr>
        </p:nvSpPr>
        <p:spPr>
          <a:xfrm>
            <a:off x="914400" y="1551710"/>
            <a:ext cx="10133011" cy="4239492"/>
          </a:xfrm>
        </p:spPr>
        <p:txBody>
          <a:bodyPr>
            <a:normAutofit/>
          </a:bodyPr>
          <a:lstStyle/>
          <a:p>
            <a:pPr marL="0" indent="0">
              <a:buNone/>
            </a:pPr>
            <a:r>
              <a:rPr lang="en-US" b="1" u="sng" dirty="0"/>
              <a:t>Our Main reason behind doing this project is in todays world’s   We human are facing many problems </a:t>
            </a:r>
            <a:r>
              <a:rPr lang="en-US" u="sng" dirty="0"/>
              <a:t>:</a:t>
            </a:r>
          </a:p>
          <a:p>
            <a:r>
              <a:rPr lang="en-US" dirty="0"/>
              <a:t>Smarts parking will allow you to see where you can park your car, and at what time it is the busiest.</a:t>
            </a:r>
          </a:p>
          <a:p>
            <a:r>
              <a:rPr lang="en-US" dirty="0"/>
              <a:t>Smart parking will reduce search traffic on the streets…Therefore there are fewer traffic jams, and drivers will benefit by having less traffic on the streets.</a:t>
            </a:r>
          </a:p>
          <a:p>
            <a:endParaRPr lang="en-US" b="1" dirty="0"/>
          </a:p>
          <a:p>
            <a:endParaRPr lang="en-IN" b="1" dirty="0"/>
          </a:p>
        </p:txBody>
      </p:sp>
    </p:spTree>
    <p:extLst>
      <p:ext uri="{BB962C8B-B14F-4D97-AF65-F5344CB8AC3E}">
        <p14:creationId xmlns:p14="http://schemas.microsoft.com/office/powerpoint/2010/main" val="379906156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805</TotalTime>
  <Words>3232</Words>
  <Application>Microsoft Office PowerPoint</Application>
  <PresentationFormat>Widescreen</PresentationFormat>
  <Paragraphs>212</Paragraphs>
  <Slides>46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46</vt:i4>
      </vt:variant>
    </vt:vector>
  </HeadingPairs>
  <TitlesOfParts>
    <vt:vector size="56" baseType="lpstr">
      <vt:lpstr>Algerian</vt:lpstr>
      <vt:lpstr>Arial</vt:lpstr>
      <vt:lpstr>Calibri</vt:lpstr>
      <vt:lpstr>Century Gothic</vt:lpstr>
      <vt:lpstr>Courier New</vt:lpstr>
      <vt:lpstr>Mangal</vt:lpstr>
      <vt:lpstr>Open Sans</vt:lpstr>
      <vt:lpstr>Times New Roman</vt:lpstr>
      <vt:lpstr>Wingdings 3</vt:lpstr>
      <vt:lpstr>Wisp</vt:lpstr>
      <vt:lpstr> OVERVIEW All About Our Project</vt:lpstr>
      <vt:lpstr>AUTOMATIC PARKING  SYSTEM</vt:lpstr>
      <vt:lpstr> CONTENTS                                             </vt:lpstr>
      <vt:lpstr>introduction</vt:lpstr>
      <vt:lpstr>Problem statement  </vt:lpstr>
      <vt:lpstr>Design Application</vt:lpstr>
      <vt:lpstr>             Design plan</vt:lpstr>
      <vt:lpstr>Working process</vt:lpstr>
      <vt:lpstr>        Our progress   </vt:lpstr>
      <vt:lpstr>            Ideation process</vt:lpstr>
      <vt:lpstr>       FUTURE PLANS…</vt:lpstr>
      <vt:lpstr> PRESENTATION 2 Research Papers And progress</vt:lpstr>
      <vt:lpstr>CONRIBUTIONS</vt:lpstr>
      <vt:lpstr>Pollution caused by parking lots</vt:lpstr>
      <vt:lpstr>.</vt:lpstr>
      <vt:lpstr>Accidents caused by parking lots</vt:lpstr>
      <vt:lpstr>.</vt:lpstr>
      <vt:lpstr>       *Parking Safety Tips*:</vt:lpstr>
      <vt:lpstr>Solar electricity (future upgrades)</vt:lpstr>
      <vt:lpstr>.</vt:lpstr>
      <vt:lpstr>Components and connections</vt:lpstr>
      <vt:lpstr>ARDUINO UNO </vt:lpstr>
      <vt:lpstr>.</vt:lpstr>
      <vt:lpstr>.</vt:lpstr>
      <vt:lpstr>connections</vt:lpstr>
      <vt:lpstr>Presentation 3 Progress On Model</vt:lpstr>
      <vt:lpstr>Components we used</vt:lpstr>
      <vt:lpstr>CONNECTION OF CIRCIUT</vt:lpstr>
      <vt:lpstr>    COST ANAYLISIS  </vt:lpstr>
      <vt:lpstr>C++ </vt:lpstr>
      <vt:lpstr>Components of C++ used in code</vt:lpstr>
      <vt:lpstr>.</vt:lpstr>
      <vt:lpstr>.</vt:lpstr>
      <vt:lpstr>Software used  </vt:lpstr>
      <vt:lpstr>Refrences</vt:lpstr>
      <vt:lpstr>PRESENTATION 4 RESEARCH PAPER</vt:lpstr>
      <vt:lpstr>Abstract  </vt:lpstr>
      <vt:lpstr>               INTRODUCTION </vt:lpstr>
      <vt:lpstr>  WORKING PRINCIPLE</vt:lpstr>
      <vt:lpstr>ASSUMPTION</vt:lpstr>
      <vt:lpstr>  FUTURE UPGRADES</vt:lpstr>
      <vt:lpstr>CONCLUSION</vt:lpstr>
      <vt:lpstr>ACKNOWLEDGEMENT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1 OVERVIEW</dc:title>
  <dc:creator>Sonali Raj</dc:creator>
  <cp:lastModifiedBy>Aayush Raj</cp:lastModifiedBy>
  <cp:revision>77</cp:revision>
  <dcterms:created xsi:type="dcterms:W3CDTF">2021-04-15T07:06:28Z</dcterms:created>
  <dcterms:modified xsi:type="dcterms:W3CDTF">2023-04-07T17:48:47Z</dcterms:modified>
</cp:coreProperties>
</file>

<file path=docProps/thumbnail.jpeg>
</file>